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332" r:id="rId3"/>
    <p:sldId id="333" r:id="rId4"/>
    <p:sldId id="364" r:id="rId5"/>
    <p:sldId id="367" r:id="rId6"/>
    <p:sldId id="368" r:id="rId7"/>
    <p:sldId id="271" r:id="rId8"/>
    <p:sldId id="265" r:id="rId9"/>
    <p:sldId id="268" r:id="rId10"/>
    <p:sldId id="261" r:id="rId11"/>
    <p:sldId id="263" r:id="rId12"/>
    <p:sldId id="262" r:id="rId13"/>
    <p:sldId id="272" r:id="rId14"/>
    <p:sldId id="258" r:id="rId15"/>
    <p:sldId id="370" r:id="rId16"/>
    <p:sldId id="259" r:id="rId17"/>
    <p:sldId id="371" r:id="rId18"/>
    <p:sldId id="270" r:id="rId19"/>
    <p:sldId id="269" r:id="rId20"/>
    <p:sldId id="369" r:id="rId21"/>
    <p:sldId id="264" r:id="rId22"/>
    <p:sldId id="267" r:id="rId23"/>
    <p:sldId id="358" r:id="rId24"/>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F6"/>
    <a:srgbClr val="FED3BC"/>
    <a:srgbClr val="B7E4E8"/>
    <a:srgbClr val="F6F3ED"/>
    <a:srgbClr val="09AD6C"/>
    <a:srgbClr val="004E37"/>
    <a:srgbClr val="AD7044"/>
    <a:srgbClr val="8B5D3B"/>
    <a:srgbClr val="2AB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94" autoAdjust="0"/>
    <p:restoredTop sz="94660"/>
  </p:normalViewPr>
  <p:slideViewPr>
    <p:cSldViewPr snapToGrid="0">
      <p:cViewPr varScale="1">
        <p:scale>
          <a:sx n="153" d="100"/>
          <a:sy n="153" d="100"/>
        </p:scale>
        <p:origin x="150" y="22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Blad1!$B$1</c:f>
              <c:strCache>
                <c:ptCount val="1"/>
                <c:pt idx="0">
                  <c:v>Verkoop</c:v>
                </c:pt>
              </c:strCache>
            </c:strRef>
          </c:tx>
          <c:dPt>
            <c:idx val="0"/>
            <c:bubble3D val="0"/>
            <c:spPr>
              <a:solidFill>
                <a:schemeClr val="accent4"/>
              </a:solidFill>
              <a:ln w="25400">
                <a:noFill/>
              </a:ln>
              <a:effectLst/>
              <a:sp3d/>
            </c:spPr>
            <c:extLst>
              <c:ext xmlns:c16="http://schemas.microsoft.com/office/drawing/2014/chart" uri="{C3380CC4-5D6E-409C-BE32-E72D297353CC}">
                <c16:uniqueId val="{00000002-B333-B246-9474-E46A592FEC11}"/>
              </c:ext>
            </c:extLst>
          </c:dPt>
          <c:dPt>
            <c:idx val="1"/>
            <c:bubble3D val="0"/>
            <c:spPr>
              <a:solidFill>
                <a:schemeClr val="accent2">
                  <a:lumMod val="75000"/>
                  <a:alpha val="49969"/>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4-B333-B246-9474-E46A592FEC11}"/>
              </c:ext>
            </c:extLst>
          </c:dPt>
          <c:dPt>
            <c:idx val="2"/>
            <c:bubble3D val="0"/>
            <c:spPr>
              <a:solidFill>
                <a:schemeClr val="accent4"/>
              </a:solidFill>
              <a:ln w="25400">
                <a:noFill/>
              </a:ln>
              <a:effectLst/>
              <a:sp3d/>
            </c:spPr>
            <c:extLst>
              <c:ext xmlns:c16="http://schemas.microsoft.com/office/drawing/2014/chart" uri="{C3380CC4-5D6E-409C-BE32-E72D297353CC}">
                <c16:uniqueId val="{00000003-B333-B246-9474-E46A592FEC11}"/>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37E-4D3F-A636-C7E6B7349EA4}"/>
              </c:ext>
            </c:extLst>
          </c:dPt>
          <c:cat>
            <c:strRef>
              <c:f>Blad1!$A$2:$A$5</c:f>
              <c:strCache>
                <c:ptCount val="3"/>
                <c:pt idx="0">
                  <c:v>1e kwrt</c:v>
                </c:pt>
                <c:pt idx="1">
                  <c:v>2e kwrt</c:v>
                </c:pt>
                <c:pt idx="2">
                  <c:v>3e kwrt</c:v>
                </c:pt>
              </c:strCache>
            </c:strRef>
          </c:cat>
          <c:val>
            <c:numRef>
              <c:f>Blad1!$B$2:$B$5</c:f>
              <c:numCache>
                <c:formatCode>General</c:formatCode>
                <c:ptCount val="4"/>
                <c:pt idx="0">
                  <c:v>33</c:v>
                </c:pt>
                <c:pt idx="1">
                  <c:v>33</c:v>
                </c:pt>
                <c:pt idx="2">
                  <c:v>33</c:v>
                </c:pt>
              </c:numCache>
            </c:numRef>
          </c:val>
          <c:extLst>
            <c:ext xmlns:c16="http://schemas.microsoft.com/office/drawing/2014/chart" uri="{C3380CC4-5D6E-409C-BE32-E72D297353CC}">
              <c16:uniqueId val="{00000000-B333-B246-9474-E46A592FEC1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7D32E-6A3A-8141-96B2-247657D844CF}" type="datetimeFigureOut">
              <a:rPr lang="nl-NL" smtClean="0"/>
              <a:t>9-2-2022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02D88-122E-A04C-8379-EA6A7684F176}" type="slidenum">
              <a:rPr lang="nl-NL" smtClean="0"/>
              <a:t>‹nr.›</a:t>
            </a:fld>
            <a:endParaRPr lang="nl-NL"/>
          </a:p>
        </p:txBody>
      </p:sp>
    </p:spTree>
    <p:extLst>
      <p:ext uri="{BB962C8B-B14F-4D97-AF65-F5344CB8AC3E}">
        <p14:creationId xmlns:p14="http://schemas.microsoft.com/office/powerpoint/2010/main" val="2852208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knmi.nl/over-het-knmi/nieuws/klimaatstreepjescode-warming-strip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2</a:t>
            </a:fld>
            <a:endParaRPr lang="nl-NL"/>
          </a:p>
        </p:txBody>
      </p:sp>
    </p:spTree>
    <p:extLst>
      <p:ext uri="{BB962C8B-B14F-4D97-AF65-F5344CB8AC3E}">
        <p14:creationId xmlns:p14="http://schemas.microsoft.com/office/powerpoint/2010/main" val="4184043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Het resultaat is een grafiek die eigenlijk maar één dimensie lijkt te hebben: de tijd. Je leest de grafiek van links (het verleden) naar rechts (het heden). Ook Nederland heeft er nu een, want het </a:t>
            </a:r>
            <a:r>
              <a:rPr lang="nl-NL" sz="1200" b="0" i="0" u="sng" kern="1200" dirty="0">
                <a:solidFill>
                  <a:schemeClr val="tx1"/>
                </a:solidFill>
                <a:effectLst/>
                <a:latin typeface="+mn-lt"/>
                <a:ea typeface="+mn-ea"/>
                <a:cs typeface="+mn-cs"/>
                <a:hlinkClick r:id="rId3"/>
              </a:rPr>
              <a:t>KNMI</a:t>
            </a:r>
            <a:r>
              <a:rPr lang="nl-NL" sz="1200" b="0" i="0" kern="1200" dirty="0">
                <a:solidFill>
                  <a:schemeClr val="tx1"/>
                </a:solidFill>
                <a:effectLst/>
                <a:latin typeface="+mn-lt"/>
                <a:ea typeface="+mn-ea"/>
                <a:cs typeface="+mn-cs"/>
              </a:rPr>
              <a:t> heeft alle metingen van 1901 tot en met 2019 in een eigen klimaatstreepjescode gegoten. Wat je ziet, is de gemiddelde jaartemperatuur in De Bilt</a:t>
            </a:r>
            <a:endParaRPr lang="nl-NL" dirty="0"/>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3</a:t>
            </a:fld>
            <a:endParaRPr lang="nl-NL"/>
          </a:p>
        </p:txBody>
      </p:sp>
    </p:spTree>
    <p:extLst>
      <p:ext uri="{BB962C8B-B14F-4D97-AF65-F5344CB8AC3E}">
        <p14:creationId xmlns:p14="http://schemas.microsoft.com/office/powerpoint/2010/main" val="658968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latin typeface="+mn-lt"/>
                <a:ea typeface="+mn-ea"/>
                <a:cs typeface="+mn-cs"/>
              </a:rPr>
              <a:t>Opwarming van 1-2graad sinds pre-</a:t>
            </a:r>
            <a:r>
              <a:rPr lang="nl-NL" sz="1200" kern="1200" dirty="0" err="1">
                <a:solidFill>
                  <a:schemeClr val="tx1"/>
                </a:solidFill>
                <a:latin typeface="+mn-lt"/>
                <a:ea typeface="+mn-ea"/>
                <a:cs typeface="+mn-cs"/>
              </a:rPr>
              <a:t>industrial</a:t>
            </a:r>
            <a:r>
              <a:rPr lang="nl-NL" sz="1200" kern="1200" dirty="0">
                <a:solidFill>
                  <a:schemeClr val="tx1"/>
                </a:solidFill>
                <a:latin typeface="+mn-lt"/>
                <a:ea typeface="+mn-ea"/>
                <a:cs typeface="+mn-cs"/>
              </a:rPr>
              <a:t> wereldwijd</a:t>
            </a:r>
          </a:p>
          <a:p>
            <a:r>
              <a:rPr lang="nl-NL" sz="1200" kern="1200" dirty="0">
                <a:solidFill>
                  <a:schemeClr val="tx1"/>
                </a:solidFill>
                <a:latin typeface="+mn-lt"/>
                <a:ea typeface="+mn-ea"/>
                <a:cs typeface="+mn-cs"/>
              </a:rPr>
              <a:t>8/10</a:t>
            </a:r>
            <a:r>
              <a:rPr lang="nl-NL" sz="1200" kern="1200" baseline="0" dirty="0">
                <a:solidFill>
                  <a:schemeClr val="tx1"/>
                </a:solidFill>
                <a:latin typeface="+mn-lt"/>
                <a:ea typeface="+mn-ea"/>
                <a:cs typeface="+mn-cs"/>
              </a:rPr>
              <a:t> heetste jaren </a:t>
            </a:r>
            <a:r>
              <a:rPr lang="nl-NL" sz="1200" kern="1200" dirty="0">
                <a:solidFill>
                  <a:schemeClr val="tx1"/>
                </a:solidFill>
                <a:latin typeface="+mn-lt"/>
                <a:ea typeface="+mn-ea"/>
                <a:cs typeface="+mn-cs"/>
              </a:rPr>
              <a:t>ooit waren in laatste decade </a:t>
            </a:r>
          </a:p>
          <a:p>
            <a:r>
              <a:rPr lang="nl-NL" sz="1200" kern="1200" dirty="0">
                <a:solidFill>
                  <a:schemeClr val="tx1"/>
                </a:solidFill>
                <a:latin typeface="+mn-lt"/>
                <a:ea typeface="+mn-ea"/>
                <a:cs typeface="+mn-cs"/>
              </a:rPr>
              <a:t>Deze snelle verandering worden voornamelijk</a:t>
            </a:r>
            <a:r>
              <a:rPr lang="nl-NL" sz="1200" kern="1200" baseline="0" dirty="0">
                <a:solidFill>
                  <a:schemeClr val="tx1"/>
                </a:solidFill>
                <a:latin typeface="+mn-lt"/>
                <a:ea typeface="+mn-ea"/>
                <a:cs typeface="+mn-cs"/>
              </a:rPr>
              <a:t> gedreven</a:t>
            </a:r>
            <a:r>
              <a:rPr lang="nl-NL" sz="1200" kern="1200" dirty="0">
                <a:solidFill>
                  <a:schemeClr val="tx1"/>
                </a:solidFill>
                <a:latin typeface="+mn-lt"/>
                <a:ea typeface="+mn-ea"/>
                <a:cs typeface="+mn-cs"/>
              </a:rPr>
              <a:t> door gebruik van fossiele brandstoffen: 171.000kg kool verbranding, 116 000 000 L gas en 186 000 L olie per SECONDE. En deze uitstoot neemt nog steeds toe. Deze uitstoot is</a:t>
            </a:r>
            <a:r>
              <a:rPr lang="nl-NL" sz="1200" kern="1200" baseline="0" dirty="0">
                <a:solidFill>
                  <a:schemeClr val="tx1"/>
                </a:solidFill>
                <a:latin typeface="+mn-lt"/>
                <a:ea typeface="+mn-ea"/>
                <a:cs typeface="+mn-cs"/>
              </a:rPr>
              <a:t> sinds 1990 onveranderd.</a:t>
            </a:r>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Kind wat vandaag ter</a:t>
            </a:r>
            <a:r>
              <a:rPr lang="nl-NL" sz="1200" kern="1200" baseline="0" dirty="0">
                <a:solidFill>
                  <a:schemeClr val="tx1"/>
                </a:solidFill>
                <a:latin typeface="+mn-lt"/>
                <a:ea typeface="+mn-ea"/>
                <a:cs typeface="+mn-cs"/>
              </a:rPr>
              <a:t> wereld komt </a:t>
            </a:r>
            <a:r>
              <a:rPr lang="nl-NL" sz="1200" kern="1200" dirty="0">
                <a:solidFill>
                  <a:schemeClr val="tx1"/>
                </a:solidFill>
                <a:latin typeface="+mn-lt"/>
                <a:ea typeface="+mn-ea"/>
                <a:cs typeface="+mn-cs"/>
                <a:sym typeface="Wingdings"/>
              </a:rPr>
              <a:t></a:t>
            </a:r>
            <a:r>
              <a:rPr lang="nl-NL" sz="1200" kern="1200" dirty="0">
                <a:solidFill>
                  <a:schemeClr val="tx1"/>
                </a:solidFill>
                <a:latin typeface="+mn-lt"/>
                <a:ea typeface="+mn-ea"/>
                <a:cs typeface="+mn-cs"/>
              </a:rPr>
              <a:t> wereld die 4gr warmer is dan pre-industrieel gemiddelde, klimaat zal impact hebben op gezondheid zijn/haar</a:t>
            </a:r>
            <a:r>
              <a:rPr lang="nl-NL" sz="1200" kern="1200" baseline="0" dirty="0">
                <a:solidFill>
                  <a:schemeClr val="tx1"/>
                </a:solidFill>
                <a:latin typeface="+mn-lt"/>
                <a:ea typeface="+mn-ea"/>
                <a:cs typeface="+mn-cs"/>
              </a:rPr>
              <a:t> hele verdere levensloop</a:t>
            </a:r>
            <a:endParaRPr lang="nl-NL" sz="1200" kern="1200" dirty="0">
              <a:solidFill>
                <a:schemeClr val="tx1"/>
              </a:solidFill>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4</a:t>
            </a:fld>
            <a:endParaRPr lang="nl-NL"/>
          </a:p>
        </p:txBody>
      </p:sp>
    </p:spTree>
    <p:extLst>
      <p:ext uri="{BB962C8B-B14F-4D97-AF65-F5344CB8AC3E}">
        <p14:creationId xmlns:p14="http://schemas.microsoft.com/office/powerpoint/2010/main" val="556855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l-NL" dirty="0"/>
              <a:t>Klimaatverandering wordt door WHO en Lancet countdown de grootste uitdaging van de 21</a:t>
            </a:r>
            <a:r>
              <a:rPr lang="nl-NL" baseline="30000" dirty="0"/>
              <a:t>e</a:t>
            </a:r>
            <a:r>
              <a:rPr lang="nl-NL" dirty="0"/>
              <a:t> eeuw genoemd. </a:t>
            </a:r>
          </a:p>
          <a:p>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DE lancet countdown is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international </a:t>
            </a:r>
            <a:r>
              <a:rPr lang="en-US" sz="1200" b="0" i="0" u="none" strike="noStrike" kern="1200" baseline="0" dirty="0" err="1">
                <a:solidFill>
                  <a:schemeClr val="tx1"/>
                </a:solidFill>
                <a:latin typeface="+mn-lt"/>
                <a:ea typeface="+mn-ea"/>
                <a:cs typeface="+mn-cs"/>
              </a:rPr>
              <a:t>multidisciplinaire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samenwerking</a:t>
            </a:r>
            <a:r>
              <a:rPr lang="en-US" sz="1200" b="0" i="0" u="none" strike="noStrike" kern="1200" baseline="0" dirty="0">
                <a:solidFill>
                  <a:schemeClr val="tx1"/>
                </a:solidFill>
                <a:latin typeface="+mn-lt"/>
                <a:ea typeface="+mn-ea"/>
                <a:cs typeface="+mn-cs"/>
              </a:rPr>
              <a:t> die </a:t>
            </a:r>
            <a:r>
              <a:rPr lang="en-US" sz="1200" b="0" i="0" u="none" strike="noStrike" kern="1200" baseline="0" dirty="0" err="1">
                <a:solidFill>
                  <a:schemeClr val="tx1"/>
                </a:solidFill>
                <a:latin typeface="+mn-lt"/>
                <a:ea typeface="+mn-ea"/>
                <a:cs typeface="+mn-cs"/>
              </a:rPr>
              <a:t>jaarlijks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een</a:t>
            </a:r>
            <a:r>
              <a:rPr lang="en-US" sz="1200" b="0" i="0" u="none" strike="noStrike" kern="1200" baseline="0" dirty="0">
                <a:solidFill>
                  <a:schemeClr val="tx1"/>
                </a:solidFill>
                <a:latin typeface="+mn-lt"/>
                <a:ea typeface="+mn-ea"/>
                <a:cs typeface="+mn-cs"/>
              </a:rPr>
              <a:t> rapport </a:t>
            </a:r>
            <a:r>
              <a:rPr lang="en-US" sz="1200" b="0" i="0" u="none" strike="noStrike" kern="1200" baseline="0" dirty="0" err="1">
                <a:solidFill>
                  <a:schemeClr val="tx1"/>
                </a:solidFill>
                <a:latin typeface="+mn-lt"/>
                <a:ea typeface="+mn-ea"/>
                <a:cs typeface="+mn-cs"/>
              </a:rPr>
              <a:t>uitbrengt</a:t>
            </a:r>
            <a:r>
              <a:rPr lang="en-US" sz="1200" b="0" i="0" u="none" strike="noStrike" kern="1200" baseline="0" dirty="0">
                <a:solidFill>
                  <a:schemeClr val="tx1"/>
                </a:solidFill>
                <a:latin typeface="+mn-lt"/>
                <a:ea typeface="+mn-ea"/>
                <a:cs typeface="+mn-cs"/>
              </a:rPr>
              <a:t> over de stand van </a:t>
            </a:r>
            <a:r>
              <a:rPr lang="en-US" sz="1200" b="0" i="0" u="none" strike="noStrike" kern="1200" baseline="0" dirty="0" err="1">
                <a:solidFill>
                  <a:schemeClr val="tx1"/>
                </a:solidFill>
                <a:latin typeface="+mn-lt"/>
                <a:ea typeface="+mn-ea"/>
                <a:cs typeface="+mn-cs"/>
              </a:rPr>
              <a:t>zaken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mbt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gezondheid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klimaatverandering</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Belangrijk</a:t>
            </a:r>
            <a:r>
              <a:rPr lang="en-US" sz="1200" b="0" i="0" u="none" strike="noStrike" kern="1200" baseline="0" dirty="0">
                <a:solidFill>
                  <a:schemeClr val="tx1"/>
                </a:solidFill>
                <a:latin typeface="+mn-lt"/>
                <a:ea typeface="+mn-ea"/>
                <a:cs typeface="+mn-cs"/>
              </a:rPr>
              <a:t> om te </a:t>
            </a:r>
            <a:r>
              <a:rPr lang="en-US" sz="1200" b="0" i="0" u="none" strike="noStrike" kern="1200" baseline="0" dirty="0" err="1">
                <a:solidFill>
                  <a:schemeClr val="tx1"/>
                </a:solidFill>
                <a:latin typeface="+mn-lt"/>
                <a:ea typeface="+mn-ea"/>
                <a:cs typeface="+mn-cs"/>
              </a:rPr>
              <a:t>benoemen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dat</a:t>
            </a:r>
            <a:r>
              <a:rPr lang="en-US" sz="1200" b="0" i="0" u="none" strike="noStrike" kern="1200" baseline="0" dirty="0">
                <a:solidFill>
                  <a:schemeClr val="tx1"/>
                </a:solidFill>
                <a:latin typeface="+mn-lt"/>
                <a:ea typeface="+mn-ea"/>
                <a:cs typeface="+mn-cs"/>
              </a:rPr>
              <a:t> het om </a:t>
            </a:r>
            <a:r>
              <a:rPr lang="en-US" sz="1200" b="0" i="0" u="none" strike="noStrike" kern="1200" baseline="0" dirty="0" err="1">
                <a:solidFill>
                  <a:schemeClr val="tx1"/>
                </a:solidFill>
                <a:latin typeface="+mn-lt"/>
                <a:ea typeface="+mn-ea"/>
                <a:cs typeface="+mn-cs"/>
              </a:rPr>
              <a:t>observationele</a:t>
            </a:r>
            <a:r>
              <a:rPr lang="en-US" sz="1200" b="0" i="0" u="none" strike="noStrike" kern="1200" baseline="0" dirty="0">
                <a:solidFill>
                  <a:schemeClr val="tx1"/>
                </a:solidFill>
                <a:latin typeface="+mn-lt"/>
                <a:ea typeface="+mn-ea"/>
                <a:cs typeface="+mn-cs"/>
              </a:rPr>
              <a:t> data </a:t>
            </a:r>
            <a:r>
              <a:rPr lang="en-US" sz="1200" b="0" i="0" u="none" strike="noStrike" kern="1200" baseline="0" dirty="0" err="1">
                <a:solidFill>
                  <a:schemeClr val="tx1"/>
                </a:solidFill>
                <a:latin typeface="+mn-lt"/>
                <a:ea typeface="+mn-ea"/>
                <a:cs typeface="+mn-cs"/>
              </a:rPr>
              <a:t>gaat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a:t>
            </a:r>
            <a:r>
              <a:rPr lang="en-US" sz="1200" b="0" i="0" u="none" strike="noStrike" kern="1200" baseline="0" dirty="0">
                <a:solidFill>
                  <a:schemeClr val="tx1"/>
                </a:solidFill>
                <a:latin typeface="+mn-lt"/>
                <a:ea typeface="+mn-ea"/>
                <a:cs typeface="+mn-cs"/>
              </a:rPr>
              <a:t> niet om </a:t>
            </a:r>
            <a:r>
              <a:rPr lang="en-US" sz="1200" b="0" i="0" u="none" strike="noStrike" kern="1200" baseline="0" dirty="0" err="1">
                <a:solidFill>
                  <a:schemeClr val="tx1"/>
                </a:solidFill>
                <a:latin typeface="+mn-lt"/>
                <a:ea typeface="+mn-ea"/>
                <a:cs typeface="+mn-cs"/>
              </a:rPr>
              <a:t>schattingen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Hierna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enkele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voorbeelden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uit</a:t>
            </a:r>
            <a:r>
              <a:rPr lang="en-US" sz="1200" b="0" i="0" u="none" strike="noStrike" kern="1200" baseline="0" dirty="0">
                <a:solidFill>
                  <a:schemeClr val="tx1"/>
                </a:solidFill>
                <a:latin typeface="+mn-lt"/>
                <a:ea typeface="+mn-ea"/>
                <a:cs typeface="+mn-cs"/>
              </a:rPr>
              <a:t> het rapport </a:t>
            </a:r>
            <a:r>
              <a:rPr lang="en-US" sz="1200" b="0" i="0" u="none" strike="noStrike" kern="1200" baseline="0" dirty="0" err="1">
                <a:solidFill>
                  <a:schemeClr val="tx1"/>
                </a:solidFill>
                <a:latin typeface="+mn-lt"/>
                <a:ea typeface="+mn-ea"/>
                <a:cs typeface="+mn-cs"/>
              </a:rPr>
              <a:t>bespreken</a:t>
            </a:r>
            <a:r>
              <a:rPr lang="en-US" sz="1200" b="0" i="0" u="none" strike="noStrike" kern="1200" baseline="0" dirty="0">
                <a:solidFill>
                  <a:schemeClr val="tx1"/>
                </a:solidFill>
                <a:latin typeface="+mn-lt"/>
                <a:ea typeface="+mn-ea"/>
                <a:cs typeface="+mn-cs"/>
              </a:rPr>
              <a:t>. </a:t>
            </a:r>
          </a:p>
          <a:p>
            <a:endParaRPr lang="nl-NL" dirty="0"/>
          </a:p>
          <a:p>
            <a:r>
              <a:rPr lang="nl-NL" dirty="0"/>
              <a:t>Het is de grootste bedreiging voor de globale gezondheid</a:t>
            </a:r>
            <a:r>
              <a:rPr lang="nl-NL" baseline="0" dirty="0"/>
              <a:t> en ondermijnt de vooruitgang die de laatste 50 jaar is geboekt op het gebied van public health. Al in 2012 werd door de WHO geschat dat 12.6 miljoen doden wereldwijd zijn toe te schrijven aan </a:t>
            </a:r>
            <a:r>
              <a:rPr lang="nl-NL" baseline="0" dirty="0" err="1"/>
              <a:t>modifiable</a:t>
            </a:r>
            <a:r>
              <a:rPr lang="nl-NL" baseline="0" dirty="0"/>
              <a:t> </a:t>
            </a:r>
            <a:r>
              <a:rPr lang="nl-NL" baseline="0" dirty="0" err="1"/>
              <a:t>environmental</a:t>
            </a:r>
            <a:r>
              <a:rPr lang="nl-NL" baseline="0" dirty="0"/>
              <a:t> factors, factoren die </a:t>
            </a:r>
            <a:r>
              <a:rPr lang="nl-NL" baseline="0" dirty="0" err="1"/>
              <a:t>beinvloed</a:t>
            </a:r>
            <a:r>
              <a:rPr lang="nl-NL" baseline="0" dirty="0"/>
              <a:t> zijn door de klimaatverandering.</a:t>
            </a:r>
          </a:p>
          <a:p>
            <a:endParaRPr lang="nl-NL" baseline="0" dirty="0"/>
          </a:p>
          <a:p>
            <a:r>
              <a:rPr lang="nl-NL" sz="1200" b="0" i="0" kern="1200" baseline="0" dirty="0">
                <a:solidFill>
                  <a:schemeClr val="tx1"/>
                </a:solidFill>
                <a:effectLst/>
                <a:latin typeface="Helvetica Neue"/>
                <a:ea typeface="Helvetica Neue"/>
                <a:cs typeface="Helvetica Neue"/>
                <a:sym typeface="Helvetica Neue"/>
              </a:rPr>
              <a:t>De impact is in NL misschien niet zo zichtbaar, het is hier groen, ons afval wordt netjes gescheiden, we wonen in een prettige leefomgeving. </a:t>
            </a:r>
          </a:p>
          <a:p>
            <a:pPr marL="0" marR="0" lvl="0" indent="0" algn="l" defTabSz="457200" rtl="0" eaLnBrk="1" fontAlgn="auto" latinLnBrk="0" hangingPunct="1">
              <a:lnSpc>
                <a:spcPct val="117999"/>
              </a:lnSpc>
              <a:spcBef>
                <a:spcPts val="0"/>
              </a:spcBef>
              <a:spcAft>
                <a:spcPts val="0"/>
              </a:spcAft>
              <a:buClrTx/>
              <a:buSzTx/>
              <a:buFontTx/>
              <a:buNone/>
              <a:tabLst/>
              <a:defRPr/>
            </a:pPr>
            <a:r>
              <a:rPr lang="nl-NL" sz="1200" b="0" i="0" kern="1200" baseline="0" dirty="0">
                <a:solidFill>
                  <a:schemeClr val="tx1"/>
                </a:solidFill>
                <a:effectLst/>
                <a:latin typeface="Helvetica Neue"/>
                <a:ea typeface="Helvetica Neue"/>
                <a:cs typeface="Helvetica Neue"/>
                <a:sym typeface="Helvetica Neue"/>
              </a:rPr>
              <a:t>De stijgende temperaturen zorgen ook voor een verandering in de verspreiding van infectieziekten;  denk aan het West Nile virus wat recentelijk voor het eerst is opgedoken in Utrecht. </a:t>
            </a:r>
          </a:p>
          <a:p>
            <a:endParaRPr lang="nl-NL" sz="1200" b="0" i="0" kern="1200" baseline="0" dirty="0">
              <a:solidFill>
                <a:schemeClr val="tx1"/>
              </a:solidFill>
              <a:effectLst/>
              <a:latin typeface="Helvetica Neue"/>
              <a:ea typeface="Helvetica Neue"/>
              <a:cs typeface="Helvetica Neue"/>
              <a:sym typeface="Helvetica Neue"/>
            </a:endParaRPr>
          </a:p>
          <a:p>
            <a:r>
              <a:rPr lang="nl-NL" sz="1200" b="0" i="0" kern="1200" baseline="0" dirty="0">
                <a:solidFill>
                  <a:schemeClr val="tx1"/>
                </a:solidFill>
                <a:effectLst/>
                <a:latin typeface="Helvetica Neue"/>
                <a:ea typeface="Helvetica Neue"/>
                <a:cs typeface="Helvetica Neue"/>
                <a:sym typeface="Helvetica Neue"/>
              </a:rPr>
              <a:t>De effecten van klimaatverandering onevenredig zijn verdeeld wereldwijd, en een disproportionele impact hebben op populaties die het minst hebben bijgedragen aan het probleem. </a:t>
            </a:r>
          </a:p>
          <a:p>
            <a:endParaRPr lang="nl-NL" dirty="0"/>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5</a:t>
            </a:fld>
            <a:endParaRPr lang="nl-NL"/>
          </a:p>
        </p:txBody>
      </p:sp>
    </p:spTree>
    <p:extLst>
      <p:ext uri="{BB962C8B-B14F-4D97-AF65-F5344CB8AC3E}">
        <p14:creationId xmlns:p14="http://schemas.microsoft.com/office/powerpoint/2010/main" val="229249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baseline="0" dirty="0">
                <a:solidFill>
                  <a:schemeClr val="tx1"/>
                </a:solidFill>
                <a:effectLst/>
                <a:latin typeface="Helvetica Neue"/>
                <a:ea typeface="Helvetica Neue"/>
                <a:cs typeface="Helvetica Neue"/>
                <a:sym typeface="Helvetica Neue"/>
              </a:rPr>
              <a:t>Maar impact op gezondheid is er uiteindelijk voor iedereen op deze aarde. Denk maar is aan de stijgende temperaturen, minder regen, geen sneeuw/ijs meer, hardere wind, afname biodiversiteit etc. Deze basiscondities zoals lucht, voedsel en drinkwater zijn belangrijk voor de gezondheid van mensen!</a:t>
            </a:r>
          </a:p>
          <a:p>
            <a:endParaRPr lang="nl-NL" sz="1200" b="0" i="0" kern="1200" baseline="0" dirty="0">
              <a:solidFill>
                <a:schemeClr val="tx1"/>
              </a:solidFill>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1200" b="0" i="0" u="none" strike="noStrike" kern="1200" baseline="0" dirty="0">
                <a:solidFill>
                  <a:schemeClr val="tx1"/>
                </a:solidFill>
                <a:latin typeface="Helvetica Neue"/>
                <a:ea typeface="Helvetica Neue"/>
                <a:cs typeface="Helvetica Neue"/>
                <a:sym typeface="Helvetica Neue"/>
              </a:rPr>
              <a:t>De </a:t>
            </a:r>
            <a:r>
              <a:rPr lang="en-US" sz="1200" b="0" i="0" u="none" strike="noStrike" kern="1200" baseline="0" dirty="0" err="1">
                <a:solidFill>
                  <a:schemeClr val="tx1"/>
                </a:solidFill>
                <a:latin typeface="Helvetica Neue"/>
                <a:ea typeface="Helvetica Neue"/>
                <a:cs typeface="Helvetica Neue"/>
                <a:sym typeface="Helvetica Neue"/>
              </a:rPr>
              <a:t>gezondheidseffecten</a:t>
            </a:r>
            <a:r>
              <a:rPr lang="en-US" sz="1200" b="0" i="0" u="none" strike="noStrike" kern="1200" baseline="0" dirty="0">
                <a:solidFill>
                  <a:schemeClr val="tx1"/>
                </a:solidFill>
                <a:latin typeface="Helvetica Neue"/>
                <a:ea typeface="Helvetica Neue"/>
                <a:cs typeface="Helvetica Neue"/>
                <a:sym typeface="Helvetica Neue"/>
              </a:rPr>
              <a:t> van </a:t>
            </a:r>
            <a:r>
              <a:rPr lang="en-US" sz="1200" b="0" i="0" u="none" strike="noStrike" kern="1200" baseline="0" dirty="0" err="1">
                <a:solidFill>
                  <a:schemeClr val="tx1"/>
                </a:solidFill>
                <a:latin typeface="Helvetica Neue"/>
                <a:ea typeface="Helvetica Neue"/>
                <a:cs typeface="Helvetica Neue"/>
                <a:sym typeface="Helvetica Neue"/>
              </a:rPr>
              <a:t>klimaatverandering</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zullen</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ernstiger</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worden</a:t>
            </a:r>
            <a:r>
              <a:rPr lang="en-US" sz="1200" b="0" i="0" u="none" strike="noStrike" kern="1200" baseline="0" dirty="0">
                <a:solidFill>
                  <a:schemeClr val="tx1"/>
                </a:solidFill>
                <a:latin typeface="Helvetica Neue"/>
                <a:ea typeface="Helvetica Neue"/>
                <a:cs typeface="Helvetica Neue"/>
                <a:sym typeface="Helvetica Neue"/>
              </a:rPr>
              <a:t> in de </a:t>
            </a:r>
            <a:r>
              <a:rPr lang="en-US" sz="1200" b="0" i="0" u="none" strike="noStrike" kern="1200" baseline="0" dirty="0" err="1">
                <a:solidFill>
                  <a:schemeClr val="tx1"/>
                </a:solidFill>
                <a:latin typeface="Helvetica Neue"/>
                <a:ea typeface="Helvetica Neue"/>
                <a:cs typeface="Helvetica Neue"/>
                <a:sym typeface="Helvetica Neue"/>
              </a:rPr>
              <a:t>toekomst</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indien</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er</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geen</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actie</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wordt</a:t>
            </a:r>
            <a:r>
              <a:rPr lang="en-US" sz="1200" b="0" i="0" u="none" strike="noStrike" kern="1200" baseline="0" dirty="0">
                <a:solidFill>
                  <a:schemeClr val="tx1"/>
                </a:solidFill>
                <a:latin typeface="Helvetica Neue"/>
                <a:ea typeface="Helvetica Neue"/>
                <a:cs typeface="Helvetica Neue"/>
                <a:sym typeface="Helvetica Neue"/>
              </a:rPr>
              <a:t> </a:t>
            </a:r>
            <a:r>
              <a:rPr lang="en-US" sz="1200" b="0" i="0" u="none" strike="noStrike" kern="1200" baseline="0" dirty="0" err="1">
                <a:solidFill>
                  <a:schemeClr val="tx1"/>
                </a:solidFill>
                <a:latin typeface="Helvetica Neue"/>
                <a:ea typeface="Helvetica Neue"/>
                <a:cs typeface="Helvetica Neue"/>
                <a:sym typeface="Helvetica Neue"/>
              </a:rPr>
              <a:t>ondernomen</a:t>
            </a:r>
            <a:endParaRPr lang="en-US" sz="1200" b="0" i="0" u="none" strike="noStrike" kern="1200" baseline="0" dirty="0">
              <a:solidFill>
                <a:schemeClr val="tx1"/>
              </a:solidFill>
              <a:latin typeface="Helvetica Neue"/>
              <a:ea typeface="Helvetica Neue"/>
              <a:cs typeface="Helvetica Neue"/>
              <a:sym typeface="Helvetica Neue"/>
            </a:endParaRPr>
          </a:p>
          <a:p>
            <a:endParaRPr lang="nl-NL" dirty="0"/>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6</a:t>
            </a:fld>
            <a:endParaRPr lang="nl-NL"/>
          </a:p>
        </p:txBody>
      </p:sp>
    </p:spTree>
    <p:extLst>
      <p:ext uri="{BB962C8B-B14F-4D97-AF65-F5344CB8AC3E}">
        <p14:creationId xmlns:p14="http://schemas.microsoft.com/office/powerpoint/2010/main" val="384485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CAF2E11D-1C32-48C2-9736-60EE7CB8B4AD}" type="slidenum">
              <a:rPr lang="nl-NL" smtClean="0"/>
              <a:t>23</a:t>
            </a:fld>
            <a:endParaRPr lang="nl-NL"/>
          </a:p>
        </p:txBody>
      </p:sp>
    </p:spTree>
    <p:extLst>
      <p:ext uri="{BB962C8B-B14F-4D97-AF65-F5344CB8AC3E}">
        <p14:creationId xmlns:p14="http://schemas.microsoft.com/office/powerpoint/2010/main" val="3590554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1500" y="468000"/>
            <a:ext cx="8100000" cy="2905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noAutofit/>
          </a:bodyPr>
          <a:lstStyle>
            <a:lvl1pPr>
              <a:defRPr>
                <a:solidFill>
                  <a:schemeClr val="bg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bg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Tree>
    <p:extLst>
      <p:ext uri="{BB962C8B-B14F-4D97-AF65-F5344CB8AC3E}">
        <p14:creationId xmlns:p14="http://schemas.microsoft.com/office/powerpoint/2010/main" val="192247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fsluitende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22000" y="788400"/>
            <a:ext cx="8100000" cy="532800"/>
          </a:xfrm>
        </p:spPr>
        <p:txBody>
          <a:bodyPr/>
          <a:lstStyle>
            <a:lvl1pPr>
              <a:defRPr baseline="0"/>
            </a:lvl1pPr>
          </a:lstStyle>
          <a:p>
            <a:r>
              <a:rPr lang="nl-NL" dirty="0"/>
              <a:t>Dank voor uw aandacht</a:t>
            </a:r>
          </a:p>
        </p:txBody>
      </p:sp>
      <p:sp>
        <p:nvSpPr>
          <p:cNvPr id="7" name="Rechthoek 6"/>
          <p:cNvSpPr/>
          <p:nvPr/>
        </p:nvSpPr>
        <p:spPr>
          <a:xfrm>
            <a:off x="0" y="4637505"/>
            <a:ext cx="9144000" cy="505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59" name="Groep 58"/>
          <p:cNvGrpSpPr/>
          <p:nvPr/>
        </p:nvGrpSpPr>
        <p:grpSpPr>
          <a:xfrm>
            <a:off x="7488238" y="4356100"/>
            <a:ext cx="647700" cy="928688"/>
            <a:chOff x="7488238" y="4356100"/>
            <a:chExt cx="647700" cy="928688"/>
          </a:xfrm>
        </p:grpSpPr>
        <p:sp>
          <p:nvSpPr>
            <p:cNvPr id="33" name="AutoShape 31"/>
            <p:cNvSpPr>
              <a:spLocks noChangeAspect="1" noChangeArrowheads="1" noTextEdit="1"/>
            </p:cNvSpPr>
            <p:nvPr/>
          </p:nvSpPr>
          <p:spPr bwMode="auto">
            <a:xfrm>
              <a:off x="7488238" y="4356100"/>
              <a:ext cx="6477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4" name="Rectangle 33"/>
            <p:cNvSpPr>
              <a:spLocks noChangeArrowheads="1"/>
            </p:cNvSpPr>
            <p:nvPr/>
          </p:nvSpPr>
          <p:spPr bwMode="auto">
            <a:xfrm>
              <a:off x="7488238" y="4356100"/>
              <a:ext cx="647700" cy="787400"/>
            </a:xfrm>
            <a:prstGeom prst="rect">
              <a:avLst/>
            </a:prstGeom>
            <a:solidFill>
              <a:srgbClr val="00AF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5" name="Freeform 34"/>
            <p:cNvSpPr>
              <a:spLocks noEditPoints="1"/>
            </p:cNvSpPr>
            <p:nvPr/>
          </p:nvSpPr>
          <p:spPr bwMode="auto">
            <a:xfrm>
              <a:off x="7608888" y="4745038"/>
              <a:ext cx="39688" cy="39688"/>
            </a:xfrm>
            <a:custGeom>
              <a:avLst/>
              <a:gdLst>
                <a:gd name="T0" fmla="*/ 58 w 62"/>
                <a:gd name="T1" fmla="*/ 2 h 62"/>
                <a:gd name="T2" fmla="*/ 57 w 62"/>
                <a:gd name="T3" fmla="*/ 6 h 62"/>
                <a:gd name="T4" fmla="*/ 7 w 62"/>
                <a:gd name="T5" fmla="*/ 4 h 62"/>
                <a:gd name="T6" fmla="*/ 3 w 62"/>
                <a:gd name="T7" fmla="*/ 0 h 62"/>
                <a:gd name="T8" fmla="*/ 0 w 62"/>
                <a:gd name="T9" fmla="*/ 0 h 62"/>
                <a:gd name="T10" fmla="*/ 0 w 62"/>
                <a:gd name="T11" fmla="*/ 31 h 62"/>
                <a:gd name="T12" fmla="*/ 32 w 62"/>
                <a:gd name="T13" fmla="*/ 62 h 62"/>
                <a:gd name="T14" fmla="*/ 61 w 62"/>
                <a:gd name="T15" fmla="*/ 28 h 62"/>
                <a:gd name="T16" fmla="*/ 62 w 62"/>
                <a:gd name="T17" fmla="*/ 2 h 62"/>
                <a:gd name="T18" fmla="*/ 58 w 62"/>
                <a:gd name="T19" fmla="*/ 2 h 62"/>
                <a:gd name="T20" fmla="*/ 52 w 62"/>
                <a:gd name="T21" fmla="*/ 32 h 62"/>
                <a:gd name="T22" fmla="*/ 32 w 62"/>
                <a:gd name="T23" fmla="*/ 49 h 62"/>
                <a:gd name="T24" fmla="*/ 7 w 62"/>
                <a:gd name="T25" fmla="*/ 29 h 62"/>
                <a:gd name="T26" fmla="*/ 7 w 62"/>
                <a:gd name="T27" fmla="*/ 17 h 62"/>
                <a:gd name="T28" fmla="*/ 53 w 62"/>
                <a:gd name="T29" fmla="*/ 19 h 62"/>
                <a:gd name="T30" fmla="*/ 52 w 62"/>
                <a:gd name="T31"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62">
                  <a:moveTo>
                    <a:pt x="58" y="2"/>
                  </a:moveTo>
                  <a:cubicBezTo>
                    <a:pt x="57" y="6"/>
                    <a:pt x="57" y="6"/>
                    <a:pt x="57" y="6"/>
                  </a:cubicBezTo>
                  <a:cubicBezTo>
                    <a:pt x="7" y="4"/>
                    <a:pt x="7" y="4"/>
                    <a:pt x="7" y="4"/>
                  </a:cubicBezTo>
                  <a:cubicBezTo>
                    <a:pt x="3" y="0"/>
                    <a:pt x="3" y="0"/>
                    <a:pt x="3" y="0"/>
                  </a:cubicBezTo>
                  <a:cubicBezTo>
                    <a:pt x="0" y="0"/>
                    <a:pt x="0" y="0"/>
                    <a:pt x="0" y="0"/>
                  </a:cubicBezTo>
                  <a:cubicBezTo>
                    <a:pt x="0" y="31"/>
                    <a:pt x="0" y="31"/>
                    <a:pt x="0" y="31"/>
                  </a:cubicBezTo>
                  <a:cubicBezTo>
                    <a:pt x="0" y="45"/>
                    <a:pt x="13" y="62"/>
                    <a:pt x="32" y="62"/>
                  </a:cubicBezTo>
                  <a:cubicBezTo>
                    <a:pt x="51" y="61"/>
                    <a:pt x="59" y="44"/>
                    <a:pt x="61" y="28"/>
                  </a:cubicBezTo>
                  <a:cubicBezTo>
                    <a:pt x="62" y="2"/>
                    <a:pt x="62" y="2"/>
                    <a:pt x="62" y="2"/>
                  </a:cubicBezTo>
                  <a:lnTo>
                    <a:pt x="58" y="2"/>
                  </a:lnTo>
                  <a:close/>
                  <a:moveTo>
                    <a:pt x="52" y="32"/>
                  </a:moveTo>
                  <a:cubicBezTo>
                    <a:pt x="51" y="39"/>
                    <a:pt x="43" y="48"/>
                    <a:pt x="32" y="49"/>
                  </a:cubicBezTo>
                  <a:cubicBezTo>
                    <a:pt x="18" y="49"/>
                    <a:pt x="8" y="38"/>
                    <a:pt x="7" y="29"/>
                  </a:cubicBezTo>
                  <a:cubicBezTo>
                    <a:pt x="7" y="20"/>
                    <a:pt x="7" y="17"/>
                    <a:pt x="7" y="17"/>
                  </a:cubicBezTo>
                  <a:cubicBezTo>
                    <a:pt x="53" y="19"/>
                    <a:pt x="53" y="19"/>
                    <a:pt x="53" y="19"/>
                  </a:cubicBezTo>
                  <a:cubicBezTo>
                    <a:pt x="53" y="24"/>
                    <a:pt x="54" y="27"/>
                    <a:pt x="52"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6" name="Freeform 35"/>
            <p:cNvSpPr>
              <a:spLocks/>
            </p:cNvSpPr>
            <p:nvPr/>
          </p:nvSpPr>
          <p:spPr bwMode="auto">
            <a:xfrm>
              <a:off x="7621588" y="4824413"/>
              <a:ext cx="41275" cy="26988"/>
            </a:xfrm>
            <a:custGeom>
              <a:avLst/>
              <a:gdLst>
                <a:gd name="T0" fmla="*/ 0 w 26"/>
                <a:gd name="T1" fmla="*/ 9 h 17"/>
                <a:gd name="T2" fmla="*/ 4 w 26"/>
                <a:gd name="T3" fmla="*/ 17 h 17"/>
                <a:gd name="T4" fmla="*/ 5 w 26"/>
                <a:gd name="T5" fmla="*/ 16 h 17"/>
                <a:gd name="T6" fmla="*/ 4 w 26"/>
                <a:gd name="T7" fmla="*/ 14 h 17"/>
                <a:gd name="T8" fmla="*/ 23 w 26"/>
                <a:gd name="T9" fmla="*/ 6 h 17"/>
                <a:gd name="T10" fmla="*/ 24 w 26"/>
                <a:gd name="T11" fmla="*/ 7 h 17"/>
                <a:gd name="T12" fmla="*/ 26 w 26"/>
                <a:gd name="T13" fmla="*/ 6 h 17"/>
                <a:gd name="T14" fmla="*/ 22 w 26"/>
                <a:gd name="T15" fmla="*/ 0 h 17"/>
                <a:gd name="T16" fmla="*/ 21 w 26"/>
                <a:gd name="T17" fmla="*/ 0 h 17"/>
                <a:gd name="T18" fmla="*/ 21 w 26"/>
                <a:gd name="T19" fmla="*/ 2 h 17"/>
                <a:gd name="T20" fmla="*/ 3 w 26"/>
                <a:gd name="T21" fmla="*/ 10 h 17"/>
                <a:gd name="T22" fmla="*/ 1 w 26"/>
                <a:gd name="T23" fmla="*/ 9 h 17"/>
                <a:gd name="T24" fmla="*/ 0 w 26"/>
                <a:gd name="T25"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7">
                  <a:moveTo>
                    <a:pt x="0" y="9"/>
                  </a:moveTo>
                  <a:lnTo>
                    <a:pt x="4" y="17"/>
                  </a:lnTo>
                  <a:lnTo>
                    <a:pt x="5" y="16"/>
                  </a:lnTo>
                  <a:lnTo>
                    <a:pt x="4" y="14"/>
                  </a:lnTo>
                  <a:lnTo>
                    <a:pt x="23" y="6"/>
                  </a:lnTo>
                  <a:lnTo>
                    <a:pt x="24" y="7"/>
                  </a:lnTo>
                  <a:lnTo>
                    <a:pt x="26" y="6"/>
                  </a:lnTo>
                  <a:lnTo>
                    <a:pt x="22" y="0"/>
                  </a:lnTo>
                  <a:lnTo>
                    <a:pt x="21" y="0"/>
                  </a:lnTo>
                  <a:lnTo>
                    <a:pt x="21" y="2"/>
                  </a:lnTo>
                  <a:lnTo>
                    <a:pt x="3" y="10"/>
                  </a:lnTo>
                  <a:lnTo>
                    <a:pt x="1" y="9"/>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7" name="Freeform 36"/>
            <p:cNvSpPr>
              <a:spLocks/>
            </p:cNvSpPr>
            <p:nvPr/>
          </p:nvSpPr>
          <p:spPr bwMode="auto">
            <a:xfrm>
              <a:off x="7612063" y="4787900"/>
              <a:ext cx="42863" cy="41275"/>
            </a:xfrm>
            <a:custGeom>
              <a:avLst/>
              <a:gdLst>
                <a:gd name="T0" fmla="*/ 31 w 67"/>
                <a:gd name="T1" fmla="*/ 60 h 65"/>
                <a:gd name="T2" fmla="*/ 31 w 67"/>
                <a:gd name="T3" fmla="*/ 62 h 65"/>
                <a:gd name="T4" fmla="*/ 17 w 67"/>
                <a:gd name="T5" fmla="*/ 65 h 65"/>
                <a:gd name="T6" fmla="*/ 5 w 67"/>
                <a:gd name="T7" fmla="*/ 45 h 65"/>
                <a:gd name="T8" fmla="*/ 26 w 67"/>
                <a:gd name="T9" fmla="*/ 7 h 65"/>
                <a:gd name="T10" fmla="*/ 65 w 67"/>
                <a:gd name="T11" fmla="*/ 32 h 65"/>
                <a:gd name="T12" fmla="*/ 67 w 67"/>
                <a:gd name="T13" fmla="*/ 47 h 65"/>
                <a:gd name="T14" fmla="*/ 55 w 67"/>
                <a:gd name="T15" fmla="*/ 50 h 65"/>
                <a:gd name="T16" fmla="*/ 54 w 67"/>
                <a:gd name="T17" fmla="*/ 48 h 65"/>
                <a:gd name="T18" fmla="*/ 58 w 67"/>
                <a:gd name="T19" fmla="*/ 31 h 65"/>
                <a:gd name="T20" fmla="*/ 36 w 67"/>
                <a:gd name="T21" fmla="*/ 19 h 65"/>
                <a:gd name="T22" fmla="*/ 43 w 67"/>
                <a:gd name="T23" fmla="*/ 48 h 65"/>
                <a:gd name="T24" fmla="*/ 48 w 67"/>
                <a:gd name="T25" fmla="*/ 50 h 65"/>
                <a:gd name="T26" fmla="*/ 48 w 67"/>
                <a:gd name="T27" fmla="*/ 52 h 65"/>
                <a:gd name="T28" fmla="*/ 35 w 67"/>
                <a:gd name="T29" fmla="*/ 56 h 65"/>
                <a:gd name="T30" fmla="*/ 34 w 67"/>
                <a:gd name="T31" fmla="*/ 53 h 65"/>
                <a:gd name="T32" fmla="*/ 36 w 67"/>
                <a:gd name="T33" fmla="*/ 50 h 65"/>
                <a:gd name="T34" fmla="*/ 28 w 67"/>
                <a:gd name="T35" fmla="*/ 22 h 65"/>
                <a:gd name="T36" fmla="*/ 11 w 67"/>
                <a:gd name="T37" fmla="*/ 44 h 65"/>
                <a:gd name="T38" fmla="*/ 31 w 67"/>
                <a:gd name="T39" fmla="*/ 6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1" y="60"/>
                  </a:moveTo>
                  <a:cubicBezTo>
                    <a:pt x="31" y="62"/>
                    <a:pt x="31" y="62"/>
                    <a:pt x="31" y="62"/>
                  </a:cubicBezTo>
                  <a:cubicBezTo>
                    <a:pt x="17" y="65"/>
                    <a:pt x="17" y="65"/>
                    <a:pt x="17" y="65"/>
                  </a:cubicBezTo>
                  <a:cubicBezTo>
                    <a:pt x="10" y="60"/>
                    <a:pt x="6" y="54"/>
                    <a:pt x="5" y="45"/>
                  </a:cubicBezTo>
                  <a:cubicBezTo>
                    <a:pt x="0" y="29"/>
                    <a:pt x="5" y="13"/>
                    <a:pt x="26" y="7"/>
                  </a:cubicBezTo>
                  <a:cubicBezTo>
                    <a:pt x="51" y="0"/>
                    <a:pt x="60" y="14"/>
                    <a:pt x="65" y="32"/>
                  </a:cubicBezTo>
                  <a:cubicBezTo>
                    <a:pt x="66" y="37"/>
                    <a:pt x="66" y="41"/>
                    <a:pt x="67" y="47"/>
                  </a:cubicBezTo>
                  <a:cubicBezTo>
                    <a:pt x="55" y="50"/>
                    <a:pt x="55" y="50"/>
                    <a:pt x="55" y="50"/>
                  </a:cubicBezTo>
                  <a:cubicBezTo>
                    <a:pt x="54" y="48"/>
                    <a:pt x="54" y="48"/>
                    <a:pt x="54" y="48"/>
                  </a:cubicBezTo>
                  <a:cubicBezTo>
                    <a:pt x="58" y="44"/>
                    <a:pt x="60" y="37"/>
                    <a:pt x="58" y="31"/>
                  </a:cubicBezTo>
                  <a:cubicBezTo>
                    <a:pt x="56" y="21"/>
                    <a:pt x="45" y="16"/>
                    <a:pt x="36" y="19"/>
                  </a:cubicBezTo>
                  <a:cubicBezTo>
                    <a:pt x="43" y="48"/>
                    <a:pt x="43" y="48"/>
                    <a:pt x="43" y="48"/>
                  </a:cubicBezTo>
                  <a:cubicBezTo>
                    <a:pt x="48" y="50"/>
                    <a:pt x="48" y="50"/>
                    <a:pt x="48" y="50"/>
                  </a:cubicBezTo>
                  <a:cubicBezTo>
                    <a:pt x="48" y="52"/>
                    <a:pt x="48" y="52"/>
                    <a:pt x="48" y="52"/>
                  </a:cubicBezTo>
                  <a:cubicBezTo>
                    <a:pt x="35" y="56"/>
                    <a:pt x="35" y="56"/>
                    <a:pt x="35" y="56"/>
                  </a:cubicBezTo>
                  <a:cubicBezTo>
                    <a:pt x="34" y="53"/>
                    <a:pt x="34" y="53"/>
                    <a:pt x="34" y="53"/>
                  </a:cubicBezTo>
                  <a:cubicBezTo>
                    <a:pt x="36" y="50"/>
                    <a:pt x="36" y="50"/>
                    <a:pt x="36" y="50"/>
                  </a:cubicBezTo>
                  <a:cubicBezTo>
                    <a:pt x="28" y="22"/>
                    <a:pt x="28" y="22"/>
                    <a:pt x="28" y="22"/>
                  </a:cubicBezTo>
                  <a:cubicBezTo>
                    <a:pt x="17" y="22"/>
                    <a:pt x="9" y="33"/>
                    <a:pt x="11" y="44"/>
                  </a:cubicBezTo>
                  <a:cubicBezTo>
                    <a:pt x="13" y="51"/>
                    <a:pt x="21" y="59"/>
                    <a:pt x="31" y="6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8" name="Freeform 37"/>
            <p:cNvSpPr>
              <a:spLocks/>
            </p:cNvSpPr>
            <p:nvPr/>
          </p:nvSpPr>
          <p:spPr bwMode="auto">
            <a:xfrm>
              <a:off x="7624763" y="4732338"/>
              <a:ext cx="9525" cy="9525"/>
            </a:xfrm>
            <a:custGeom>
              <a:avLst/>
              <a:gdLst>
                <a:gd name="T0" fmla="*/ 1 w 17"/>
                <a:gd name="T1" fmla="*/ 11 h 16"/>
                <a:gd name="T2" fmla="*/ 5 w 17"/>
                <a:gd name="T3" fmla="*/ 1 h 16"/>
                <a:gd name="T4" fmla="*/ 15 w 17"/>
                <a:gd name="T5" fmla="*/ 4 h 16"/>
                <a:gd name="T6" fmla="*/ 11 w 17"/>
                <a:gd name="T7" fmla="*/ 14 h 16"/>
                <a:gd name="T8" fmla="*/ 1 w 17"/>
                <a:gd name="T9" fmla="*/ 11 h 16"/>
              </a:gdLst>
              <a:ahLst/>
              <a:cxnLst>
                <a:cxn ang="0">
                  <a:pos x="T0" y="T1"/>
                </a:cxn>
                <a:cxn ang="0">
                  <a:pos x="T2" y="T3"/>
                </a:cxn>
                <a:cxn ang="0">
                  <a:pos x="T4" y="T5"/>
                </a:cxn>
                <a:cxn ang="0">
                  <a:pos x="T6" y="T7"/>
                </a:cxn>
                <a:cxn ang="0">
                  <a:pos x="T8" y="T9"/>
                </a:cxn>
              </a:cxnLst>
              <a:rect l="0" t="0" r="r" b="b"/>
              <a:pathLst>
                <a:path w="17" h="16">
                  <a:moveTo>
                    <a:pt x="1" y="11"/>
                  </a:moveTo>
                  <a:cubicBezTo>
                    <a:pt x="0" y="7"/>
                    <a:pt x="1" y="3"/>
                    <a:pt x="5" y="1"/>
                  </a:cubicBezTo>
                  <a:cubicBezTo>
                    <a:pt x="9" y="0"/>
                    <a:pt x="13" y="1"/>
                    <a:pt x="15" y="4"/>
                  </a:cubicBezTo>
                  <a:cubicBezTo>
                    <a:pt x="17" y="7"/>
                    <a:pt x="15" y="12"/>
                    <a:pt x="11" y="14"/>
                  </a:cubicBezTo>
                  <a:cubicBezTo>
                    <a:pt x="7" y="16"/>
                    <a:pt x="3" y="14"/>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39" name="Freeform 38"/>
            <p:cNvSpPr>
              <a:spLocks/>
            </p:cNvSpPr>
            <p:nvPr/>
          </p:nvSpPr>
          <p:spPr bwMode="auto">
            <a:xfrm>
              <a:off x="7650163" y="4846638"/>
              <a:ext cx="9525" cy="9525"/>
            </a:xfrm>
            <a:custGeom>
              <a:avLst/>
              <a:gdLst>
                <a:gd name="T0" fmla="*/ 1 w 15"/>
                <a:gd name="T1" fmla="*/ 11 h 16"/>
                <a:gd name="T2" fmla="*/ 3 w 15"/>
                <a:gd name="T3" fmla="*/ 2 h 16"/>
                <a:gd name="T4" fmla="*/ 14 w 15"/>
                <a:gd name="T5" fmla="*/ 6 h 16"/>
                <a:gd name="T6" fmla="*/ 10 w 15"/>
                <a:gd name="T7" fmla="*/ 15 h 16"/>
                <a:gd name="T8" fmla="*/ 1 w 15"/>
                <a:gd name="T9" fmla="*/ 11 h 16"/>
              </a:gdLst>
              <a:ahLst/>
              <a:cxnLst>
                <a:cxn ang="0">
                  <a:pos x="T0" y="T1"/>
                </a:cxn>
                <a:cxn ang="0">
                  <a:pos x="T2" y="T3"/>
                </a:cxn>
                <a:cxn ang="0">
                  <a:pos x="T4" y="T5"/>
                </a:cxn>
                <a:cxn ang="0">
                  <a:pos x="T6" y="T7"/>
                </a:cxn>
                <a:cxn ang="0">
                  <a:pos x="T8" y="T9"/>
                </a:cxn>
              </a:cxnLst>
              <a:rect l="0" t="0" r="r" b="b"/>
              <a:pathLst>
                <a:path w="15" h="16">
                  <a:moveTo>
                    <a:pt x="1" y="11"/>
                  </a:moveTo>
                  <a:cubicBezTo>
                    <a:pt x="0" y="8"/>
                    <a:pt x="1" y="3"/>
                    <a:pt x="3" y="2"/>
                  </a:cubicBezTo>
                  <a:cubicBezTo>
                    <a:pt x="6" y="0"/>
                    <a:pt x="11" y="2"/>
                    <a:pt x="14" y="6"/>
                  </a:cubicBezTo>
                  <a:cubicBezTo>
                    <a:pt x="15" y="9"/>
                    <a:pt x="14" y="13"/>
                    <a:pt x="10" y="15"/>
                  </a:cubicBezTo>
                  <a:cubicBezTo>
                    <a:pt x="7" y="16"/>
                    <a:pt x="3" y="15"/>
                    <a:pt x="1"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0" name="Freeform 39"/>
            <p:cNvSpPr>
              <a:spLocks/>
            </p:cNvSpPr>
            <p:nvPr/>
          </p:nvSpPr>
          <p:spPr bwMode="auto">
            <a:xfrm>
              <a:off x="7870826" y="4930775"/>
              <a:ext cx="11113" cy="11113"/>
            </a:xfrm>
            <a:custGeom>
              <a:avLst/>
              <a:gdLst>
                <a:gd name="T0" fmla="*/ 2 w 16"/>
                <a:gd name="T1" fmla="*/ 11 h 16"/>
                <a:gd name="T2" fmla="*/ 6 w 16"/>
                <a:gd name="T3" fmla="*/ 1 h 16"/>
                <a:gd name="T4" fmla="*/ 15 w 16"/>
                <a:gd name="T5" fmla="*/ 5 h 16"/>
                <a:gd name="T6" fmla="*/ 11 w 16"/>
                <a:gd name="T7" fmla="*/ 14 h 16"/>
                <a:gd name="T8" fmla="*/ 2 w 16"/>
                <a:gd name="T9" fmla="*/ 11 h 16"/>
              </a:gdLst>
              <a:ahLst/>
              <a:cxnLst>
                <a:cxn ang="0">
                  <a:pos x="T0" y="T1"/>
                </a:cxn>
                <a:cxn ang="0">
                  <a:pos x="T2" y="T3"/>
                </a:cxn>
                <a:cxn ang="0">
                  <a:pos x="T4" y="T5"/>
                </a:cxn>
                <a:cxn ang="0">
                  <a:pos x="T6" y="T7"/>
                </a:cxn>
                <a:cxn ang="0">
                  <a:pos x="T8" y="T9"/>
                </a:cxn>
              </a:cxnLst>
              <a:rect l="0" t="0" r="r" b="b"/>
              <a:pathLst>
                <a:path w="16" h="16">
                  <a:moveTo>
                    <a:pt x="2" y="11"/>
                  </a:moveTo>
                  <a:cubicBezTo>
                    <a:pt x="0" y="7"/>
                    <a:pt x="2" y="3"/>
                    <a:pt x="6" y="1"/>
                  </a:cubicBezTo>
                  <a:cubicBezTo>
                    <a:pt x="9" y="0"/>
                    <a:pt x="13" y="1"/>
                    <a:pt x="15" y="5"/>
                  </a:cubicBezTo>
                  <a:cubicBezTo>
                    <a:pt x="16" y="8"/>
                    <a:pt x="15" y="12"/>
                    <a:pt x="11" y="14"/>
                  </a:cubicBezTo>
                  <a:cubicBezTo>
                    <a:pt x="8" y="16"/>
                    <a:pt x="4" y="14"/>
                    <a:pt x="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1" name="Freeform 40"/>
            <p:cNvSpPr>
              <a:spLocks/>
            </p:cNvSpPr>
            <p:nvPr/>
          </p:nvSpPr>
          <p:spPr bwMode="auto">
            <a:xfrm>
              <a:off x="7627938" y="4665663"/>
              <a:ext cx="39688" cy="28575"/>
            </a:xfrm>
            <a:custGeom>
              <a:avLst/>
              <a:gdLst>
                <a:gd name="T0" fmla="*/ 4 w 25"/>
                <a:gd name="T1" fmla="*/ 0 h 18"/>
                <a:gd name="T2" fmla="*/ 0 w 25"/>
                <a:gd name="T3" fmla="*/ 8 h 18"/>
                <a:gd name="T4" fmla="*/ 1 w 25"/>
                <a:gd name="T5" fmla="*/ 9 h 18"/>
                <a:gd name="T6" fmla="*/ 3 w 25"/>
                <a:gd name="T7" fmla="*/ 7 h 18"/>
                <a:gd name="T8" fmla="*/ 20 w 25"/>
                <a:gd name="T9" fmla="*/ 16 h 18"/>
                <a:gd name="T10" fmla="*/ 20 w 25"/>
                <a:gd name="T11" fmla="*/ 18 h 18"/>
                <a:gd name="T12" fmla="*/ 22 w 25"/>
                <a:gd name="T13" fmla="*/ 18 h 18"/>
                <a:gd name="T14" fmla="*/ 25 w 25"/>
                <a:gd name="T15" fmla="*/ 12 h 18"/>
                <a:gd name="T16" fmla="*/ 24 w 25"/>
                <a:gd name="T17" fmla="*/ 11 h 18"/>
                <a:gd name="T18" fmla="*/ 22 w 25"/>
                <a:gd name="T19" fmla="*/ 12 h 18"/>
                <a:gd name="T20" fmla="*/ 5 w 25"/>
                <a:gd name="T21" fmla="*/ 3 h 18"/>
                <a:gd name="T22" fmla="*/ 5 w 25"/>
                <a:gd name="T23" fmla="*/ 1 h 18"/>
                <a:gd name="T24" fmla="*/ 4 w 25"/>
                <a:gd name="T2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4" y="0"/>
                  </a:moveTo>
                  <a:lnTo>
                    <a:pt x="0" y="8"/>
                  </a:lnTo>
                  <a:lnTo>
                    <a:pt x="1" y="9"/>
                  </a:lnTo>
                  <a:lnTo>
                    <a:pt x="3" y="7"/>
                  </a:lnTo>
                  <a:lnTo>
                    <a:pt x="20" y="16"/>
                  </a:lnTo>
                  <a:lnTo>
                    <a:pt x="20" y="18"/>
                  </a:lnTo>
                  <a:lnTo>
                    <a:pt x="22" y="18"/>
                  </a:lnTo>
                  <a:lnTo>
                    <a:pt x="25" y="12"/>
                  </a:lnTo>
                  <a:lnTo>
                    <a:pt x="24" y="11"/>
                  </a:lnTo>
                  <a:lnTo>
                    <a:pt x="22" y="12"/>
                  </a:lnTo>
                  <a:lnTo>
                    <a:pt x="5" y="3"/>
                  </a:lnTo>
                  <a:lnTo>
                    <a:pt x="5" y="1"/>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2" name="Freeform 41"/>
            <p:cNvSpPr>
              <a:spLocks/>
            </p:cNvSpPr>
            <p:nvPr/>
          </p:nvSpPr>
          <p:spPr bwMode="auto">
            <a:xfrm>
              <a:off x="7613651" y="4684713"/>
              <a:ext cx="46038" cy="44450"/>
            </a:xfrm>
            <a:custGeom>
              <a:avLst/>
              <a:gdLst>
                <a:gd name="T0" fmla="*/ 24 w 29"/>
                <a:gd name="T1" fmla="*/ 23 h 28"/>
                <a:gd name="T2" fmla="*/ 23 w 29"/>
                <a:gd name="T3" fmla="*/ 22 h 28"/>
                <a:gd name="T4" fmla="*/ 22 w 29"/>
                <a:gd name="T5" fmla="*/ 23 h 28"/>
                <a:gd name="T6" fmla="*/ 9 w 29"/>
                <a:gd name="T7" fmla="*/ 20 h 28"/>
                <a:gd name="T8" fmla="*/ 27 w 29"/>
                <a:gd name="T9" fmla="*/ 13 h 28"/>
                <a:gd name="T10" fmla="*/ 29 w 29"/>
                <a:gd name="T11" fmla="*/ 9 h 28"/>
                <a:gd name="T12" fmla="*/ 28 w 29"/>
                <a:gd name="T13" fmla="*/ 8 h 28"/>
                <a:gd name="T14" fmla="*/ 27 w 29"/>
                <a:gd name="T15" fmla="*/ 9 h 28"/>
                <a:gd name="T16" fmla="*/ 9 w 29"/>
                <a:gd name="T17" fmla="*/ 2 h 28"/>
                <a:gd name="T18" fmla="*/ 9 w 29"/>
                <a:gd name="T19" fmla="*/ 0 h 28"/>
                <a:gd name="T20" fmla="*/ 7 w 29"/>
                <a:gd name="T21" fmla="*/ 0 h 28"/>
                <a:gd name="T22" fmla="*/ 5 w 29"/>
                <a:gd name="T23" fmla="*/ 6 h 28"/>
                <a:gd name="T24" fmla="*/ 7 w 29"/>
                <a:gd name="T25" fmla="*/ 6 h 28"/>
                <a:gd name="T26" fmla="*/ 8 w 29"/>
                <a:gd name="T27" fmla="*/ 6 h 28"/>
                <a:gd name="T28" fmla="*/ 21 w 29"/>
                <a:gd name="T29" fmla="*/ 11 h 28"/>
                <a:gd name="T30" fmla="*/ 1 w 29"/>
                <a:gd name="T31" fmla="*/ 18 h 28"/>
                <a:gd name="T32" fmla="*/ 0 w 29"/>
                <a:gd name="T33" fmla="*/ 22 h 28"/>
                <a:gd name="T34" fmla="*/ 21 w 29"/>
                <a:gd name="T35" fmla="*/ 26 h 28"/>
                <a:gd name="T36" fmla="*/ 22 w 29"/>
                <a:gd name="T37" fmla="*/ 27 h 28"/>
                <a:gd name="T38" fmla="*/ 23 w 29"/>
                <a:gd name="T39" fmla="*/ 28 h 28"/>
                <a:gd name="T40" fmla="*/ 24 w 29"/>
                <a:gd name="T41"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28">
                  <a:moveTo>
                    <a:pt x="24" y="23"/>
                  </a:moveTo>
                  <a:lnTo>
                    <a:pt x="23" y="22"/>
                  </a:lnTo>
                  <a:lnTo>
                    <a:pt x="22" y="23"/>
                  </a:lnTo>
                  <a:lnTo>
                    <a:pt x="9" y="20"/>
                  </a:lnTo>
                  <a:lnTo>
                    <a:pt x="27" y="13"/>
                  </a:lnTo>
                  <a:lnTo>
                    <a:pt x="29" y="9"/>
                  </a:lnTo>
                  <a:lnTo>
                    <a:pt x="28" y="8"/>
                  </a:lnTo>
                  <a:lnTo>
                    <a:pt x="27" y="9"/>
                  </a:lnTo>
                  <a:lnTo>
                    <a:pt x="9" y="2"/>
                  </a:lnTo>
                  <a:lnTo>
                    <a:pt x="9" y="0"/>
                  </a:lnTo>
                  <a:lnTo>
                    <a:pt x="7" y="0"/>
                  </a:lnTo>
                  <a:lnTo>
                    <a:pt x="5" y="6"/>
                  </a:lnTo>
                  <a:lnTo>
                    <a:pt x="7" y="6"/>
                  </a:lnTo>
                  <a:lnTo>
                    <a:pt x="8" y="6"/>
                  </a:lnTo>
                  <a:lnTo>
                    <a:pt x="21" y="11"/>
                  </a:lnTo>
                  <a:lnTo>
                    <a:pt x="1" y="18"/>
                  </a:lnTo>
                  <a:lnTo>
                    <a:pt x="0" y="22"/>
                  </a:lnTo>
                  <a:lnTo>
                    <a:pt x="21" y="26"/>
                  </a:lnTo>
                  <a:lnTo>
                    <a:pt x="22" y="27"/>
                  </a:lnTo>
                  <a:lnTo>
                    <a:pt x="23" y="28"/>
                  </a:lnTo>
                  <a:lnTo>
                    <a:pt x="24"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3" name="Freeform 42"/>
            <p:cNvSpPr>
              <a:spLocks noEditPoints="1"/>
            </p:cNvSpPr>
            <p:nvPr/>
          </p:nvSpPr>
          <p:spPr bwMode="auto">
            <a:xfrm>
              <a:off x="7677151" y="4889500"/>
              <a:ext cx="39688" cy="39688"/>
            </a:xfrm>
            <a:custGeom>
              <a:avLst/>
              <a:gdLst>
                <a:gd name="T0" fmla="*/ 63 w 63"/>
                <a:gd name="T1" fmla="*/ 30 h 63"/>
                <a:gd name="T2" fmla="*/ 63 w 63"/>
                <a:gd name="T3" fmla="*/ 30 h 63"/>
                <a:gd name="T4" fmla="*/ 56 w 63"/>
                <a:gd name="T5" fmla="*/ 9 h 63"/>
                <a:gd name="T6" fmla="*/ 55 w 63"/>
                <a:gd name="T7" fmla="*/ 8 h 63"/>
                <a:gd name="T8" fmla="*/ 55 w 63"/>
                <a:gd name="T9" fmla="*/ 7 h 63"/>
                <a:gd name="T10" fmla="*/ 55 w 63"/>
                <a:gd name="T11" fmla="*/ 7 h 63"/>
                <a:gd name="T12" fmla="*/ 54 w 63"/>
                <a:gd name="T13" fmla="*/ 7 h 63"/>
                <a:gd name="T14" fmla="*/ 54 w 63"/>
                <a:gd name="T15" fmla="*/ 6 h 63"/>
                <a:gd name="T16" fmla="*/ 32 w 63"/>
                <a:gd name="T17" fmla="*/ 0 h 63"/>
                <a:gd name="T18" fmla="*/ 9 w 63"/>
                <a:gd name="T19" fmla="*/ 14 h 63"/>
                <a:gd name="T20" fmla="*/ 11 w 63"/>
                <a:gd name="T21" fmla="*/ 53 h 63"/>
                <a:gd name="T22" fmla="*/ 11 w 63"/>
                <a:gd name="T23" fmla="*/ 53 h 63"/>
                <a:gd name="T24" fmla="*/ 11 w 63"/>
                <a:gd name="T25" fmla="*/ 53 h 63"/>
                <a:gd name="T26" fmla="*/ 11 w 63"/>
                <a:gd name="T27" fmla="*/ 53 h 63"/>
                <a:gd name="T28" fmla="*/ 11 w 63"/>
                <a:gd name="T29" fmla="*/ 53 h 63"/>
                <a:gd name="T30" fmla="*/ 51 w 63"/>
                <a:gd name="T31" fmla="*/ 53 h 63"/>
                <a:gd name="T32" fmla="*/ 63 w 63"/>
                <a:gd name="T33" fmla="*/ 30 h 63"/>
                <a:gd name="T34" fmla="*/ 43 w 63"/>
                <a:gd name="T35" fmla="*/ 41 h 63"/>
                <a:gd name="T36" fmla="*/ 26 w 63"/>
                <a:gd name="T37" fmla="*/ 50 h 63"/>
                <a:gd name="T38" fmla="*/ 17 w 63"/>
                <a:gd name="T39" fmla="*/ 47 h 63"/>
                <a:gd name="T40" fmla="*/ 16 w 63"/>
                <a:gd name="T41" fmla="*/ 46 h 63"/>
                <a:gd name="T42" fmla="*/ 13 w 63"/>
                <a:gd name="T43" fmla="*/ 38 h 63"/>
                <a:gd name="T44" fmla="*/ 22 w 63"/>
                <a:gd name="T45" fmla="*/ 19 h 63"/>
                <a:gd name="T46" fmla="*/ 48 w 63"/>
                <a:gd name="T47" fmla="*/ 12 h 63"/>
                <a:gd name="T48" fmla="*/ 50 w 63"/>
                <a:gd name="T49" fmla="*/ 12 h 63"/>
                <a:gd name="T50" fmla="*/ 43 w 63"/>
                <a:gd name="T51"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63">
                  <a:moveTo>
                    <a:pt x="63" y="30"/>
                  </a:moveTo>
                  <a:cubicBezTo>
                    <a:pt x="63" y="30"/>
                    <a:pt x="63" y="30"/>
                    <a:pt x="63" y="30"/>
                  </a:cubicBezTo>
                  <a:cubicBezTo>
                    <a:pt x="63" y="21"/>
                    <a:pt x="62" y="14"/>
                    <a:pt x="56" y="9"/>
                  </a:cubicBezTo>
                  <a:cubicBezTo>
                    <a:pt x="55" y="8"/>
                    <a:pt x="55" y="8"/>
                    <a:pt x="55" y="8"/>
                  </a:cubicBezTo>
                  <a:cubicBezTo>
                    <a:pt x="55" y="7"/>
                    <a:pt x="55" y="7"/>
                    <a:pt x="55" y="7"/>
                  </a:cubicBezTo>
                  <a:cubicBezTo>
                    <a:pt x="55" y="7"/>
                    <a:pt x="55" y="7"/>
                    <a:pt x="55" y="7"/>
                  </a:cubicBezTo>
                  <a:cubicBezTo>
                    <a:pt x="54" y="7"/>
                    <a:pt x="54" y="7"/>
                    <a:pt x="54" y="7"/>
                  </a:cubicBezTo>
                  <a:cubicBezTo>
                    <a:pt x="54" y="6"/>
                    <a:pt x="54" y="6"/>
                    <a:pt x="54" y="6"/>
                  </a:cubicBezTo>
                  <a:cubicBezTo>
                    <a:pt x="48" y="1"/>
                    <a:pt x="40" y="0"/>
                    <a:pt x="32" y="0"/>
                  </a:cubicBezTo>
                  <a:cubicBezTo>
                    <a:pt x="23" y="1"/>
                    <a:pt x="15" y="6"/>
                    <a:pt x="9" y="14"/>
                  </a:cubicBezTo>
                  <a:cubicBezTo>
                    <a:pt x="0" y="26"/>
                    <a:pt x="0" y="41"/>
                    <a:pt x="11" y="53"/>
                  </a:cubicBezTo>
                  <a:cubicBezTo>
                    <a:pt x="11" y="53"/>
                    <a:pt x="11" y="53"/>
                    <a:pt x="11" y="53"/>
                  </a:cubicBezTo>
                  <a:cubicBezTo>
                    <a:pt x="11" y="53"/>
                    <a:pt x="11" y="53"/>
                    <a:pt x="11" y="53"/>
                  </a:cubicBezTo>
                  <a:cubicBezTo>
                    <a:pt x="11" y="53"/>
                    <a:pt x="11" y="53"/>
                    <a:pt x="11" y="53"/>
                  </a:cubicBezTo>
                  <a:cubicBezTo>
                    <a:pt x="11" y="53"/>
                    <a:pt x="11" y="53"/>
                    <a:pt x="11" y="53"/>
                  </a:cubicBezTo>
                  <a:cubicBezTo>
                    <a:pt x="24" y="63"/>
                    <a:pt x="39" y="62"/>
                    <a:pt x="51" y="53"/>
                  </a:cubicBezTo>
                  <a:cubicBezTo>
                    <a:pt x="58" y="47"/>
                    <a:pt x="62" y="38"/>
                    <a:pt x="63" y="30"/>
                  </a:cubicBezTo>
                  <a:moveTo>
                    <a:pt x="43" y="41"/>
                  </a:moveTo>
                  <a:cubicBezTo>
                    <a:pt x="42" y="43"/>
                    <a:pt x="34" y="50"/>
                    <a:pt x="26" y="50"/>
                  </a:cubicBezTo>
                  <a:cubicBezTo>
                    <a:pt x="23" y="50"/>
                    <a:pt x="20" y="49"/>
                    <a:pt x="17" y="47"/>
                  </a:cubicBezTo>
                  <a:cubicBezTo>
                    <a:pt x="16" y="46"/>
                    <a:pt x="16" y="46"/>
                    <a:pt x="16" y="46"/>
                  </a:cubicBezTo>
                  <a:cubicBezTo>
                    <a:pt x="14" y="44"/>
                    <a:pt x="13" y="41"/>
                    <a:pt x="13" y="38"/>
                  </a:cubicBezTo>
                  <a:cubicBezTo>
                    <a:pt x="12" y="32"/>
                    <a:pt x="18" y="23"/>
                    <a:pt x="22" y="19"/>
                  </a:cubicBezTo>
                  <a:cubicBezTo>
                    <a:pt x="26" y="16"/>
                    <a:pt x="38" y="3"/>
                    <a:pt x="48" y="12"/>
                  </a:cubicBezTo>
                  <a:cubicBezTo>
                    <a:pt x="50" y="12"/>
                    <a:pt x="50" y="12"/>
                    <a:pt x="50" y="12"/>
                  </a:cubicBezTo>
                  <a:cubicBezTo>
                    <a:pt x="59" y="22"/>
                    <a:pt x="46" y="38"/>
                    <a:pt x="4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4" name="Freeform 43"/>
            <p:cNvSpPr>
              <a:spLocks/>
            </p:cNvSpPr>
            <p:nvPr/>
          </p:nvSpPr>
          <p:spPr bwMode="auto">
            <a:xfrm>
              <a:off x="7762876" y="4924425"/>
              <a:ext cx="20638" cy="38100"/>
            </a:xfrm>
            <a:custGeom>
              <a:avLst/>
              <a:gdLst>
                <a:gd name="T0" fmla="*/ 0 w 13"/>
                <a:gd name="T1" fmla="*/ 23 h 24"/>
                <a:gd name="T2" fmla="*/ 8 w 13"/>
                <a:gd name="T3" fmla="*/ 24 h 24"/>
                <a:gd name="T4" fmla="*/ 8 w 13"/>
                <a:gd name="T5" fmla="*/ 24 h 24"/>
                <a:gd name="T6" fmla="*/ 7 w 13"/>
                <a:gd name="T7" fmla="*/ 22 h 24"/>
                <a:gd name="T8" fmla="*/ 11 w 13"/>
                <a:gd name="T9" fmla="*/ 3 h 24"/>
                <a:gd name="T10" fmla="*/ 12 w 13"/>
                <a:gd name="T11" fmla="*/ 3 h 24"/>
                <a:gd name="T12" fmla="*/ 13 w 13"/>
                <a:gd name="T13" fmla="*/ 1 h 24"/>
                <a:gd name="T14" fmla="*/ 5 w 13"/>
                <a:gd name="T15" fmla="*/ 0 h 24"/>
                <a:gd name="T16" fmla="*/ 5 w 13"/>
                <a:gd name="T17" fmla="*/ 1 h 24"/>
                <a:gd name="T18" fmla="*/ 6 w 13"/>
                <a:gd name="T19" fmla="*/ 2 h 24"/>
                <a:gd name="T20" fmla="*/ 3 w 13"/>
                <a:gd name="T21" fmla="*/ 21 h 24"/>
                <a:gd name="T22" fmla="*/ 1 w 13"/>
                <a:gd name="T23" fmla="*/ 22 h 24"/>
                <a:gd name="T24" fmla="*/ 0 w 13"/>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24">
                  <a:moveTo>
                    <a:pt x="0" y="23"/>
                  </a:moveTo>
                  <a:lnTo>
                    <a:pt x="8" y="24"/>
                  </a:lnTo>
                  <a:lnTo>
                    <a:pt x="8" y="24"/>
                  </a:lnTo>
                  <a:lnTo>
                    <a:pt x="7" y="22"/>
                  </a:lnTo>
                  <a:lnTo>
                    <a:pt x="11" y="3"/>
                  </a:lnTo>
                  <a:lnTo>
                    <a:pt x="12" y="3"/>
                  </a:lnTo>
                  <a:lnTo>
                    <a:pt x="13" y="1"/>
                  </a:lnTo>
                  <a:lnTo>
                    <a:pt x="5" y="0"/>
                  </a:lnTo>
                  <a:lnTo>
                    <a:pt x="5" y="1"/>
                  </a:lnTo>
                  <a:lnTo>
                    <a:pt x="6" y="2"/>
                  </a:lnTo>
                  <a:lnTo>
                    <a:pt x="3" y="21"/>
                  </a:lnTo>
                  <a:lnTo>
                    <a:pt x="1" y="22"/>
                  </a:ln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5" name="Freeform 44"/>
            <p:cNvSpPr>
              <a:spLocks/>
            </p:cNvSpPr>
            <p:nvPr/>
          </p:nvSpPr>
          <p:spPr bwMode="auto">
            <a:xfrm>
              <a:off x="7824788" y="4922838"/>
              <a:ext cx="42863" cy="42863"/>
            </a:xfrm>
            <a:custGeom>
              <a:avLst/>
              <a:gdLst>
                <a:gd name="T0" fmla="*/ 59 w 66"/>
                <a:gd name="T1" fmla="*/ 37 h 66"/>
                <a:gd name="T2" fmla="*/ 62 w 66"/>
                <a:gd name="T3" fmla="*/ 37 h 66"/>
                <a:gd name="T4" fmla="*/ 66 w 66"/>
                <a:gd name="T5" fmla="*/ 50 h 66"/>
                <a:gd name="T6" fmla="*/ 46 w 66"/>
                <a:gd name="T7" fmla="*/ 62 h 66"/>
                <a:gd name="T8" fmla="*/ 8 w 66"/>
                <a:gd name="T9" fmla="*/ 40 h 66"/>
                <a:gd name="T10" fmla="*/ 33 w 66"/>
                <a:gd name="T11" fmla="*/ 2 h 66"/>
                <a:gd name="T12" fmla="*/ 48 w 66"/>
                <a:gd name="T13" fmla="*/ 0 h 66"/>
                <a:gd name="T14" fmla="*/ 52 w 66"/>
                <a:gd name="T15" fmla="*/ 12 h 66"/>
                <a:gd name="T16" fmla="*/ 49 w 66"/>
                <a:gd name="T17" fmla="*/ 14 h 66"/>
                <a:gd name="T18" fmla="*/ 32 w 66"/>
                <a:gd name="T19" fmla="*/ 9 h 66"/>
                <a:gd name="T20" fmla="*/ 19 w 66"/>
                <a:gd name="T21" fmla="*/ 32 h 66"/>
                <a:gd name="T22" fmla="*/ 48 w 66"/>
                <a:gd name="T23" fmla="*/ 25 h 66"/>
                <a:gd name="T24" fmla="*/ 50 w 66"/>
                <a:gd name="T25" fmla="*/ 20 h 66"/>
                <a:gd name="T26" fmla="*/ 53 w 66"/>
                <a:gd name="T27" fmla="*/ 19 h 66"/>
                <a:gd name="T28" fmla="*/ 57 w 66"/>
                <a:gd name="T29" fmla="*/ 32 h 66"/>
                <a:gd name="T30" fmla="*/ 54 w 66"/>
                <a:gd name="T31" fmla="*/ 33 h 66"/>
                <a:gd name="T32" fmla="*/ 51 w 66"/>
                <a:gd name="T33" fmla="*/ 31 h 66"/>
                <a:gd name="T34" fmla="*/ 22 w 66"/>
                <a:gd name="T35" fmla="*/ 38 h 66"/>
                <a:gd name="T36" fmla="*/ 45 w 66"/>
                <a:gd name="T37" fmla="*/ 55 h 66"/>
                <a:gd name="T38" fmla="*/ 59 w 66"/>
                <a:gd name="T39"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 h="66">
                  <a:moveTo>
                    <a:pt x="59" y="37"/>
                  </a:moveTo>
                  <a:cubicBezTo>
                    <a:pt x="62" y="37"/>
                    <a:pt x="62" y="37"/>
                    <a:pt x="62" y="37"/>
                  </a:cubicBezTo>
                  <a:cubicBezTo>
                    <a:pt x="66" y="50"/>
                    <a:pt x="66" y="50"/>
                    <a:pt x="66" y="50"/>
                  </a:cubicBezTo>
                  <a:cubicBezTo>
                    <a:pt x="60" y="57"/>
                    <a:pt x="55" y="60"/>
                    <a:pt x="46" y="62"/>
                  </a:cubicBezTo>
                  <a:cubicBezTo>
                    <a:pt x="29" y="66"/>
                    <a:pt x="13" y="62"/>
                    <a:pt x="8" y="40"/>
                  </a:cubicBezTo>
                  <a:cubicBezTo>
                    <a:pt x="0" y="16"/>
                    <a:pt x="16" y="7"/>
                    <a:pt x="33" y="2"/>
                  </a:cubicBezTo>
                  <a:cubicBezTo>
                    <a:pt x="39" y="0"/>
                    <a:pt x="43" y="0"/>
                    <a:pt x="48" y="0"/>
                  </a:cubicBezTo>
                  <a:cubicBezTo>
                    <a:pt x="52" y="12"/>
                    <a:pt x="52" y="12"/>
                    <a:pt x="52" y="12"/>
                  </a:cubicBezTo>
                  <a:cubicBezTo>
                    <a:pt x="49" y="14"/>
                    <a:pt x="49" y="14"/>
                    <a:pt x="49" y="14"/>
                  </a:cubicBezTo>
                  <a:cubicBezTo>
                    <a:pt x="45" y="9"/>
                    <a:pt x="38" y="7"/>
                    <a:pt x="32" y="9"/>
                  </a:cubicBezTo>
                  <a:cubicBezTo>
                    <a:pt x="22" y="11"/>
                    <a:pt x="16" y="22"/>
                    <a:pt x="19" y="32"/>
                  </a:cubicBezTo>
                  <a:cubicBezTo>
                    <a:pt x="48" y="25"/>
                    <a:pt x="48" y="25"/>
                    <a:pt x="48" y="25"/>
                  </a:cubicBezTo>
                  <a:cubicBezTo>
                    <a:pt x="50" y="20"/>
                    <a:pt x="50" y="20"/>
                    <a:pt x="50" y="20"/>
                  </a:cubicBezTo>
                  <a:cubicBezTo>
                    <a:pt x="53" y="19"/>
                    <a:pt x="53" y="19"/>
                    <a:pt x="53" y="19"/>
                  </a:cubicBezTo>
                  <a:cubicBezTo>
                    <a:pt x="57" y="32"/>
                    <a:pt x="57" y="32"/>
                    <a:pt x="57" y="32"/>
                  </a:cubicBezTo>
                  <a:cubicBezTo>
                    <a:pt x="54" y="33"/>
                    <a:pt x="54" y="33"/>
                    <a:pt x="54" y="33"/>
                  </a:cubicBezTo>
                  <a:cubicBezTo>
                    <a:pt x="51" y="31"/>
                    <a:pt x="51" y="31"/>
                    <a:pt x="51" y="31"/>
                  </a:cubicBezTo>
                  <a:cubicBezTo>
                    <a:pt x="22" y="38"/>
                    <a:pt x="22" y="38"/>
                    <a:pt x="22" y="38"/>
                  </a:cubicBezTo>
                  <a:cubicBezTo>
                    <a:pt x="23" y="49"/>
                    <a:pt x="34" y="57"/>
                    <a:pt x="45" y="55"/>
                  </a:cubicBezTo>
                  <a:cubicBezTo>
                    <a:pt x="52" y="53"/>
                    <a:pt x="60" y="46"/>
                    <a:pt x="59"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6" name="Freeform 45"/>
            <p:cNvSpPr>
              <a:spLocks/>
            </p:cNvSpPr>
            <p:nvPr/>
          </p:nvSpPr>
          <p:spPr bwMode="auto">
            <a:xfrm>
              <a:off x="7642226" y="4854575"/>
              <a:ext cx="50800" cy="49213"/>
            </a:xfrm>
            <a:custGeom>
              <a:avLst/>
              <a:gdLst>
                <a:gd name="T0" fmla="*/ 29 w 32"/>
                <a:gd name="T1" fmla="*/ 11 h 31"/>
                <a:gd name="T2" fmla="*/ 28 w 32"/>
                <a:gd name="T3" fmla="*/ 12 h 31"/>
                <a:gd name="T4" fmla="*/ 28 w 32"/>
                <a:gd name="T5" fmla="*/ 13 h 31"/>
                <a:gd name="T6" fmla="*/ 18 w 32"/>
                <a:gd name="T7" fmla="*/ 23 h 31"/>
                <a:gd name="T8" fmla="*/ 22 w 32"/>
                <a:gd name="T9" fmla="*/ 3 h 31"/>
                <a:gd name="T10" fmla="*/ 19 w 32"/>
                <a:gd name="T11" fmla="*/ 0 h 31"/>
                <a:gd name="T12" fmla="*/ 19 w 32"/>
                <a:gd name="T13" fmla="*/ 1 h 31"/>
                <a:gd name="T14" fmla="*/ 18 w 32"/>
                <a:gd name="T15" fmla="*/ 2 h 31"/>
                <a:gd name="T16" fmla="*/ 3 w 32"/>
                <a:gd name="T17" fmla="*/ 13 h 31"/>
                <a:gd name="T18" fmla="*/ 1 w 32"/>
                <a:gd name="T19" fmla="*/ 12 h 31"/>
                <a:gd name="T20" fmla="*/ 0 w 32"/>
                <a:gd name="T21" fmla="*/ 13 h 31"/>
                <a:gd name="T22" fmla="*/ 4 w 32"/>
                <a:gd name="T23" fmla="*/ 18 h 31"/>
                <a:gd name="T24" fmla="*/ 5 w 32"/>
                <a:gd name="T25" fmla="*/ 17 h 31"/>
                <a:gd name="T26" fmla="*/ 5 w 32"/>
                <a:gd name="T27" fmla="*/ 15 h 31"/>
                <a:gd name="T28" fmla="*/ 17 w 32"/>
                <a:gd name="T29" fmla="*/ 8 h 31"/>
                <a:gd name="T30" fmla="*/ 12 w 32"/>
                <a:gd name="T31" fmla="*/ 28 h 31"/>
                <a:gd name="T32" fmla="*/ 14 w 32"/>
                <a:gd name="T33" fmla="*/ 31 h 31"/>
                <a:gd name="T34" fmla="*/ 30 w 32"/>
                <a:gd name="T35" fmla="*/ 16 h 31"/>
                <a:gd name="T36" fmla="*/ 31 w 32"/>
                <a:gd name="T37" fmla="*/ 15 h 31"/>
                <a:gd name="T38" fmla="*/ 32 w 32"/>
                <a:gd name="T39" fmla="*/ 15 h 31"/>
                <a:gd name="T40" fmla="*/ 29 w 32"/>
                <a:gd name="T41"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31">
                  <a:moveTo>
                    <a:pt x="29" y="11"/>
                  </a:moveTo>
                  <a:lnTo>
                    <a:pt x="28" y="12"/>
                  </a:lnTo>
                  <a:lnTo>
                    <a:pt x="28" y="13"/>
                  </a:lnTo>
                  <a:lnTo>
                    <a:pt x="18" y="23"/>
                  </a:lnTo>
                  <a:lnTo>
                    <a:pt x="22" y="3"/>
                  </a:lnTo>
                  <a:lnTo>
                    <a:pt x="19" y="0"/>
                  </a:lnTo>
                  <a:lnTo>
                    <a:pt x="19" y="1"/>
                  </a:lnTo>
                  <a:lnTo>
                    <a:pt x="18" y="2"/>
                  </a:lnTo>
                  <a:lnTo>
                    <a:pt x="3" y="13"/>
                  </a:lnTo>
                  <a:lnTo>
                    <a:pt x="1" y="12"/>
                  </a:lnTo>
                  <a:lnTo>
                    <a:pt x="0" y="13"/>
                  </a:lnTo>
                  <a:lnTo>
                    <a:pt x="4" y="18"/>
                  </a:lnTo>
                  <a:lnTo>
                    <a:pt x="5" y="17"/>
                  </a:lnTo>
                  <a:lnTo>
                    <a:pt x="5" y="15"/>
                  </a:lnTo>
                  <a:lnTo>
                    <a:pt x="17" y="8"/>
                  </a:lnTo>
                  <a:lnTo>
                    <a:pt x="12" y="28"/>
                  </a:lnTo>
                  <a:lnTo>
                    <a:pt x="14" y="31"/>
                  </a:lnTo>
                  <a:lnTo>
                    <a:pt x="30" y="16"/>
                  </a:lnTo>
                  <a:lnTo>
                    <a:pt x="31" y="15"/>
                  </a:lnTo>
                  <a:lnTo>
                    <a:pt x="32" y="15"/>
                  </a:lnTo>
                  <a:lnTo>
                    <a:pt x="2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7" name="Freeform 46"/>
            <p:cNvSpPr>
              <a:spLocks/>
            </p:cNvSpPr>
            <p:nvPr/>
          </p:nvSpPr>
          <p:spPr bwMode="auto">
            <a:xfrm>
              <a:off x="7786688" y="4927600"/>
              <a:ext cx="36513" cy="38100"/>
            </a:xfrm>
            <a:custGeom>
              <a:avLst/>
              <a:gdLst>
                <a:gd name="T0" fmla="*/ 17 w 23"/>
                <a:gd name="T1" fmla="*/ 1 h 24"/>
                <a:gd name="T2" fmla="*/ 17 w 23"/>
                <a:gd name="T3" fmla="*/ 2 h 24"/>
                <a:gd name="T4" fmla="*/ 18 w 23"/>
                <a:gd name="T5" fmla="*/ 3 h 24"/>
                <a:gd name="T6" fmla="*/ 19 w 23"/>
                <a:gd name="T7" fmla="*/ 17 h 24"/>
                <a:gd name="T8" fmla="*/ 6 w 23"/>
                <a:gd name="T9" fmla="*/ 0 h 24"/>
                <a:gd name="T10" fmla="*/ 2 w 23"/>
                <a:gd name="T11" fmla="*/ 0 h 24"/>
                <a:gd name="T12" fmla="*/ 2 w 23"/>
                <a:gd name="T13" fmla="*/ 1 h 24"/>
                <a:gd name="T14" fmla="*/ 3 w 23"/>
                <a:gd name="T15" fmla="*/ 2 h 24"/>
                <a:gd name="T16" fmla="*/ 1 w 23"/>
                <a:gd name="T17" fmla="*/ 22 h 24"/>
                <a:gd name="T18" fmla="*/ 0 w 23"/>
                <a:gd name="T19" fmla="*/ 22 h 24"/>
                <a:gd name="T20" fmla="*/ 0 w 23"/>
                <a:gd name="T21" fmla="*/ 24 h 24"/>
                <a:gd name="T22" fmla="*/ 6 w 23"/>
                <a:gd name="T23" fmla="*/ 24 h 24"/>
                <a:gd name="T24" fmla="*/ 6 w 23"/>
                <a:gd name="T25" fmla="*/ 22 h 24"/>
                <a:gd name="T26" fmla="*/ 5 w 23"/>
                <a:gd name="T27" fmla="*/ 21 h 24"/>
                <a:gd name="T28" fmla="*/ 6 w 23"/>
                <a:gd name="T29" fmla="*/ 8 h 24"/>
                <a:gd name="T30" fmla="*/ 20 w 23"/>
                <a:gd name="T31" fmla="*/ 24 h 24"/>
                <a:gd name="T32" fmla="*/ 23 w 23"/>
                <a:gd name="T33" fmla="*/ 24 h 24"/>
                <a:gd name="T34" fmla="*/ 21 w 23"/>
                <a:gd name="T35" fmla="*/ 3 h 24"/>
                <a:gd name="T36" fmla="*/ 22 w 23"/>
                <a:gd name="T37" fmla="*/ 2 h 24"/>
                <a:gd name="T38" fmla="*/ 22 w 23"/>
                <a:gd name="T39" fmla="*/ 1 h 24"/>
                <a:gd name="T40" fmla="*/ 17 w 23"/>
                <a:gd name="T4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17" y="1"/>
                  </a:moveTo>
                  <a:lnTo>
                    <a:pt x="17" y="2"/>
                  </a:lnTo>
                  <a:lnTo>
                    <a:pt x="18" y="3"/>
                  </a:lnTo>
                  <a:lnTo>
                    <a:pt x="19" y="17"/>
                  </a:lnTo>
                  <a:lnTo>
                    <a:pt x="6" y="0"/>
                  </a:lnTo>
                  <a:lnTo>
                    <a:pt x="2" y="0"/>
                  </a:lnTo>
                  <a:lnTo>
                    <a:pt x="2" y="1"/>
                  </a:lnTo>
                  <a:lnTo>
                    <a:pt x="3" y="2"/>
                  </a:lnTo>
                  <a:lnTo>
                    <a:pt x="1" y="22"/>
                  </a:lnTo>
                  <a:lnTo>
                    <a:pt x="0" y="22"/>
                  </a:lnTo>
                  <a:lnTo>
                    <a:pt x="0" y="24"/>
                  </a:lnTo>
                  <a:lnTo>
                    <a:pt x="6" y="24"/>
                  </a:lnTo>
                  <a:lnTo>
                    <a:pt x="6" y="22"/>
                  </a:lnTo>
                  <a:lnTo>
                    <a:pt x="5" y="21"/>
                  </a:lnTo>
                  <a:lnTo>
                    <a:pt x="6" y="8"/>
                  </a:lnTo>
                  <a:lnTo>
                    <a:pt x="20" y="24"/>
                  </a:lnTo>
                  <a:lnTo>
                    <a:pt x="23" y="24"/>
                  </a:lnTo>
                  <a:lnTo>
                    <a:pt x="21" y="3"/>
                  </a:lnTo>
                  <a:lnTo>
                    <a:pt x="22" y="2"/>
                  </a:lnTo>
                  <a:lnTo>
                    <a:pt x="22" y="1"/>
                  </a:lnTo>
                  <a:lnTo>
                    <a:pt x="1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8" name="Freeform 47"/>
            <p:cNvSpPr>
              <a:spLocks/>
            </p:cNvSpPr>
            <p:nvPr/>
          </p:nvSpPr>
          <p:spPr bwMode="auto">
            <a:xfrm>
              <a:off x="7705726" y="4906963"/>
              <a:ext cx="52388" cy="50800"/>
            </a:xfrm>
            <a:custGeom>
              <a:avLst/>
              <a:gdLst>
                <a:gd name="T0" fmla="*/ 0 w 33"/>
                <a:gd name="T1" fmla="*/ 19 h 32"/>
                <a:gd name="T2" fmla="*/ 1 w 33"/>
                <a:gd name="T3" fmla="*/ 17 h 32"/>
                <a:gd name="T4" fmla="*/ 3 w 33"/>
                <a:gd name="T5" fmla="*/ 17 h 32"/>
                <a:gd name="T6" fmla="*/ 15 w 33"/>
                <a:gd name="T7" fmla="*/ 3 h 32"/>
                <a:gd name="T8" fmla="*/ 15 w 33"/>
                <a:gd name="T9" fmla="*/ 1 h 32"/>
                <a:gd name="T10" fmla="*/ 16 w 33"/>
                <a:gd name="T11" fmla="*/ 0 h 32"/>
                <a:gd name="T12" fmla="*/ 20 w 33"/>
                <a:gd name="T13" fmla="*/ 2 h 32"/>
                <a:gd name="T14" fmla="*/ 19 w 33"/>
                <a:gd name="T15" fmla="*/ 17 h 32"/>
                <a:gd name="T16" fmla="*/ 27 w 33"/>
                <a:gd name="T17" fmla="*/ 7 h 32"/>
                <a:gd name="T18" fmla="*/ 27 w 33"/>
                <a:gd name="T19" fmla="*/ 6 h 32"/>
                <a:gd name="T20" fmla="*/ 28 w 33"/>
                <a:gd name="T21" fmla="*/ 6 h 32"/>
                <a:gd name="T22" fmla="*/ 33 w 33"/>
                <a:gd name="T23" fmla="*/ 8 h 32"/>
                <a:gd name="T24" fmla="*/ 33 w 33"/>
                <a:gd name="T25" fmla="*/ 9 h 32"/>
                <a:gd name="T26" fmla="*/ 32 w 33"/>
                <a:gd name="T27" fmla="*/ 10 h 32"/>
                <a:gd name="T28" fmla="*/ 30 w 33"/>
                <a:gd name="T29" fmla="*/ 30 h 32"/>
                <a:gd name="T30" fmla="*/ 31 w 33"/>
                <a:gd name="T31" fmla="*/ 31 h 32"/>
                <a:gd name="T32" fmla="*/ 31 w 33"/>
                <a:gd name="T33" fmla="*/ 32 h 32"/>
                <a:gd name="T34" fmla="*/ 24 w 33"/>
                <a:gd name="T35" fmla="*/ 29 h 32"/>
                <a:gd name="T36" fmla="*/ 24 w 33"/>
                <a:gd name="T37" fmla="*/ 28 h 32"/>
                <a:gd name="T38" fmla="*/ 25 w 33"/>
                <a:gd name="T39" fmla="*/ 28 h 32"/>
                <a:gd name="T40" fmla="*/ 27 w 33"/>
                <a:gd name="T41" fmla="*/ 12 h 32"/>
                <a:gd name="T42" fmla="*/ 15 w 33"/>
                <a:gd name="T43" fmla="*/ 27 h 32"/>
                <a:gd name="T44" fmla="*/ 13 w 33"/>
                <a:gd name="T45" fmla="*/ 26 h 32"/>
                <a:gd name="T46" fmla="*/ 15 w 33"/>
                <a:gd name="T47" fmla="*/ 8 h 32"/>
                <a:gd name="T48" fmla="*/ 5 w 33"/>
                <a:gd name="T49" fmla="*/ 19 h 32"/>
                <a:gd name="T50" fmla="*/ 6 w 33"/>
                <a:gd name="T51" fmla="*/ 21 h 32"/>
                <a:gd name="T52" fmla="*/ 5 w 33"/>
                <a:gd name="T53" fmla="*/ 22 h 32"/>
                <a:gd name="T54" fmla="*/ 0 w 33"/>
                <a:gd name="T5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32">
                  <a:moveTo>
                    <a:pt x="0" y="19"/>
                  </a:moveTo>
                  <a:lnTo>
                    <a:pt x="1" y="17"/>
                  </a:lnTo>
                  <a:lnTo>
                    <a:pt x="3" y="17"/>
                  </a:lnTo>
                  <a:lnTo>
                    <a:pt x="15" y="3"/>
                  </a:lnTo>
                  <a:lnTo>
                    <a:pt x="15" y="1"/>
                  </a:lnTo>
                  <a:lnTo>
                    <a:pt x="16" y="0"/>
                  </a:lnTo>
                  <a:lnTo>
                    <a:pt x="20" y="2"/>
                  </a:lnTo>
                  <a:lnTo>
                    <a:pt x="19" y="17"/>
                  </a:lnTo>
                  <a:lnTo>
                    <a:pt x="27" y="7"/>
                  </a:lnTo>
                  <a:lnTo>
                    <a:pt x="27" y="6"/>
                  </a:lnTo>
                  <a:lnTo>
                    <a:pt x="28" y="6"/>
                  </a:lnTo>
                  <a:lnTo>
                    <a:pt x="33" y="8"/>
                  </a:lnTo>
                  <a:lnTo>
                    <a:pt x="33" y="9"/>
                  </a:lnTo>
                  <a:lnTo>
                    <a:pt x="32" y="10"/>
                  </a:lnTo>
                  <a:lnTo>
                    <a:pt x="30" y="30"/>
                  </a:lnTo>
                  <a:lnTo>
                    <a:pt x="31" y="31"/>
                  </a:lnTo>
                  <a:lnTo>
                    <a:pt x="31" y="32"/>
                  </a:lnTo>
                  <a:lnTo>
                    <a:pt x="24" y="29"/>
                  </a:lnTo>
                  <a:lnTo>
                    <a:pt x="24" y="28"/>
                  </a:lnTo>
                  <a:lnTo>
                    <a:pt x="25" y="28"/>
                  </a:lnTo>
                  <a:lnTo>
                    <a:pt x="27" y="12"/>
                  </a:lnTo>
                  <a:lnTo>
                    <a:pt x="15" y="27"/>
                  </a:lnTo>
                  <a:lnTo>
                    <a:pt x="13" y="26"/>
                  </a:lnTo>
                  <a:lnTo>
                    <a:pt x="15" y="8"/>
                  </a:lnTo>
                  <a:lnTo>
                    <a:pt x="5" y="19"/>
                  </a:lnTo>
                  <a:lnTo>
                    <a:pt x="6" y="21"/>
                  </a:lnTo>
                  <a:lnTo>
                    <a:pt x="5" y="22"/>
                  </a:lnTo>
                  <a:lnTo>
                    <a:pt x="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49" name="Freeform 48"/>
            <p:cNvSpPr>
              <a:spLocks/>
            </p:cNvSpPr>
            <p:nvPr/>
          </p:nvSpPr>
          <p:spPr bwMode="auto">
            <a:xfrm>
              <a:off x="7908926" y="4879975"/>
              <a:ext cx="46038" cy="46038"/>
            </a:xfrm>
            <a:custGeom>
              <a:avLst/>
              <a:gdLst>
                <a:gd name="T0" fmla="*/ 62 w 73"/>
                <a:gd name="T1" fmla="*/ 26 h 72"/>
                <a:gd name="T2" fmla="*/ 64 w 73"/>
                <a:gd name="T3" fmla="*/ 25 h 72"/>
                <a:gd name="T4" fmla="*/ 73 w 73"/>
                <a:gd name="T5" fmla="*/ 35 h 72"/>
                <a:gd name="T6" fmla="*/ 62 w 73"/>
                <a:gd name="T7" fmla="*/ 55 h 72"/>
                <a:gd name="T8" fmla="*/ 17 w 73"/>
                <a:gd name="T9" fmla="*/ 55 h 72"/>
                <a:gd name="T10" fmla="*/ 22 w 73"/>
                <a:gd name="T11" fmla="*/ 9 h 72"/>
                <a:gd name="T12" fmla="*/ 34 w 73"/>
                <a:gd name="T13" fmla="*/ 0 h 72"/>
                <a:gd name="T14" fmla="*/ 43 w 73"/>
                <a:gd name="T15" fmla="*/ 9 h 72"/>
                <a:gd name="T16" fmla="*/ 42 w 73"/>
                <a:gd name="T17" fmla="*/ 12 h 72"/>
                <a:gd name="T18" fmla="*/ 24 w 73"/>
                <a:gd name="T19" fmla="*/ 16 h 72"/>
                <a:gd name="T20" fmla="*/ 24 w 73"/>
                <a:gd name="T21" fmla="*/ 41 h 72"/>
                <a:gd name="T22" fmla="*/ 47 w 73"/>
                <a:gd name="T23" fmla="*/ 22 h 72"/>
                <a:gd name="T24" fmla="*/ 46 w 73"/>
                <a:gd name="T25" fmla="*/ 17 h 72"/>
                <a:gd name="T26" fmla="*/ 48 w 73"/>
                <a:gd name="T27" fmla="*/ 14 h 72"/>
                <a:gd name="T28" fmla="*/ 57 w 73"/>
                <a:gd name="T29" fmla="*/ 24 h 72"/>
                <a:gd name="T30" fmla="*/ 55 w 73"/>
                <a:gd name="T31" fmla="*/ 26 h 72"/>
                <a:gd name="T32" fmla="*/ 52 w 73"/>
                <a:gd name="T33" fmla="*/ 26 h 72"/>
                <a:gd name="T34" fmla="*/ 29 w 73"/>
                <a:gd name="T35" fmla="*/ 46 h 72"/>
                <a:gd name="T36" fmla="*/ 57 w 73"/>
                <a:gd name="T37" fmla="*/ 50 h 72"/>
                <a:gd name="T38" fmla="*/ 62 w 73"/>
                <a:gd name="T39" fmla="*/ 2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72">
                  <a:moveTo>
                    <a:pt x="62" y="26"/>
                  </a:moveTo>
                  <a:cubicBezTo>
                    <a:pt x="64" y="25"/>
                    <a:pt x="64" y="25"/>
                    <a:pt x="64" y="25"/>
                  </a:cubicBezTo>
                  <a:cubicBezTo>
                    <a:pt x="73" y="35"/>
                    <a:pt x="73" y="35"/>
                    <a:pt x="73" y="35"/>
                  </a:cubicBezTo>
                  <a:cubicBezTo>
                    <a:pt x="72" y="44"/>
                    <a:pt x="69" y="49"/>
                    <a:pt x="62" y="55"/>
                  </a:cubicBezTo>
                  <a:cubicBezTo>
                    <a:pt x="48" y="68"/>
                    <a:pt x="32" y="72"/>
                    <a:pt x="17" y="55"/>
                  </a:cubicBezTo>
                  <a:cubicBezTo>
                    <a:pt x="0" y="37"/>
                    <a:pt x="8" y="22"/>
                    <a:pt x="22" y="9"/>
                  </a:cubicBezTo>
                  <a:cubicBezTo>
                    <a:pt x="26" y="5"/>
                    <a:pt x="29" y="3"/>
                    <a:pt x="34" y="0"/>
                  </a:cubicBezTo>
                  <a:cubicBezTo>
                    <a:pt x="43" y="9"/>
                    <a:pt x="43" y="9"/>
                    <a:pt x="43" y="9"/>
                  </a:cubicBezTo>
                  <a:cubicBezTo>
                    <a:pt x="42" y="12"/>
                    <a:pt x="42" y="12"/>
                    <a:pt x="42" y="12"/>
                  </a:cubicBezTo>
                  <a:cubicBezTo>
                    <a:pt x="35" y="10"/>
                    <a:pt x="29" y="11"/>
                    <a:pt x="24" y="16"/>
                  </a:cubicBezTo>
                  <a:cubicBezTo>
                    <a:pt x="16" y="22"/>
                    <a:pt x="17" y="35"/>
                    <a:pt x="24" y="41"/>
                  </a:cubicBezTo>
                  <a:cubicBezTo>
                    <a:pt x="47" y="22"/>
                    <a:pt x="47" y="22"/>
                    <a:pt x="47" y="22"/>
                  </a:cubicBezTo>
                  <a:cubicBezTo>
                    <a:pt x="46" y="17"/>
                    <a:pt x="46" y="17"/>
                    <a:pt x="46" y="17"/>
                  </a:cubicBezTo>
                  <a:cubicBezTo>
                    <a:pt x="48" y="14"/>
                    <a:pt x="48" y="14"/>
                    <a:pt x="48" y="14"/>
                  </a:cubicBezTo>
                  <a:cubicBezTo>
                    <a:pt x="57" y="24"/>
                    <a:pt x="57" y="24"/>
                    <a:pt x="57" y="24"/>
                  </a:cubicBezTo>
                  <a:cubicBezTo>
                    <a:pt x="55" y="26"/>
                    <a:pt x="55" y="26"/>
                    <a:pt x="55" y="26"/>
                  </a:cubicBezTo>
                  <a:cubicBezTo>
                    <a:pt x="52" y="26"/>
                    <a:pt x="52" y="26"/>
                    <a:pt x="52" y="26"/>
                  </a:cubicBezTo>
                  <a:cubicBezTo>
                    <a:pt x="29" y="46"/>
                    <a:pt x="29" y="46"/>
                    <a:pt x="29" y="46"/>
                  </a:cubicBezTo>
                  <a:cubicBezTo>
                    <a:pt x="35" y="56"/>
                    <a:pt x="49" y="58"/>
                    <a:pt x="57" y="50"/>
                  </a:cubicBezTo>
                  <a:cubicBezTo>
                    <a:pt x="63" y="45"/>
                    <a:pt x="66" y="34"/>
                    <a:pt x="62"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0" name="Freeform 49"/>
            <p:cNvSpPr>
              <a:spLocks/>
            </p:cNvSpPr>
            <p:nvPr/>
          </p:nvSpPr>
          <p:spPr bwMode="auto">
            <a:xfrm>
              <a:off x="7970838" y="4703763"/>
              <a:ext cx="41275" cy="41275"/>
            </a:xfrm>
            <a:custGeom>
              <a:avLst/>
              <a:gdLst>
                <a:gd name="T0" fmla="*/ 37 w 67"/>
                <a:gd name="T1" fmla="*/ 5 h 65"/>
                <a:gd name="T2" fmla="*/ 37 w 67"/>
                <a:gd name="T3" fmla="*/ 3 h 65"/>
                <a:gd name="T4" fmla="*/ 50 w 67"/>
                <a:gd name="T5" fmla="*/ 0 h 65"/>
                <a:gd name="T6" fmla="*/ 63 w 67"/>
                <a:gd name="T7" fmla="*/ 19 h 65"/>
                <a:gd name="T8" fmla="*/ 41 w 67"/>
                <a:gd name="T9" fmla="*/ 58 h 65"/>
                <a:gd name="T10" fmla="*/ 2 w 67"/>
                <a:gd name="T11" fmla="*/ 32 h 65"/>
                <a:gd name="T12" fmla="*/ 0 w 67"/>
                <a:gd name="T13" fmla="*/ 18 h 65"/>
                <a:gd name="T14" fmla="*/ 12 w 67"/>
                <a:gd name="T15" fmla="*/ 15 h 65"/>
                <a:gd name="T16" fmla="*/ 14 w 67"/>
                <a:gd name="T17" fmla="*/ 17 h 65"/>
                <a:gd name="T18" fmla="*/ 9 w 67"/>
                <a:gd name="T19" fmla="*/ 34 h 65"/>
                <a:gd name="T20" fmla="*/ 31 w 67"/>
                <a:gd name="T21" fmla="*/ 46 h 65"/>
                <a:gd name="T22" fmla="*/ 25 w 67"/>
                <a:gd name="T23" fmla="*/ 17 h 65"/>
                <a:gd name="T24" fmla="*/ 20 w 67"/>
                <a:gd name="T25" fmla="*/ 15 h 65"/>
                <a:gd name="T26" fmla="*/ 19 w 67"/>
                <a:gd name="T27" fmla="*/ 12 h 65"/>
                <a:gd name="T28" fmla="*/ 33 w 67"/>
                <a:gd name="T29" fmla="*/ 9 h 65"/>
                <a:gd name="T30" fmla="*/ 33 w 67"/>
                <a:gd name="T31" fmla="*/ 11 h 65"/>
                <a:gd name="T32" fmla="*/ 31 w 67"/>
                <a:gd name="T33" fmla="*/ 15 h 65"/>
                <a:gd name="T34" fmla="*/ 39 w 67"/>
                <a:gd name="T35" fmla="*/ 43 h 65"/>
                <a:gd name="T36" fmla="*/ 56 w 67"/>
                <a:gd name="T37" fmla="*/ 21 h 65"/>
                <a:gd name="T38" fmla="*/ 37 w 67"/>
                <a:gd name="T39"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5">
                  <a:moveTo>
                    <a:pt x="37" y="5"/>
                  </a:moveTo>
                  <a:cubicBezTo>
                    <a:pt x="37" y="3"/>
                    <a:pt x="37" y="3"/>
                    <a:pt x="37" y="3"/>
                  </a:cubicBezTo>
                  <a:cubicBezTo>
                    <a:pt x="50" y="0"/>
                    <a:pt x="50" y="0"/>
                    <a:pt x="50" y="0"/>
                  </a:cubicBezTo>
                  <a:cubicBezTo>
                    <a:pt x="57" y="6"/>
                    <a:pt x="61" y="11"/>
                    <a:pt x="63" y="19"/>
                  </a:cubicBezTo>
                  <a:cubicBezTo>
                    <a:pt x="67" y="37"/>
                    <a:pt x="63" y="52"/>
                    <a:pt x="41" y="58"/>
                  </a:cubicBezTo>
                  <a:cubicBezTo>
                    <a:pt x="17" y="65"/>
                    <a:pt x="7" y="50"/>
                    <a:pt x="2" y="32"/>
                  </a:cubicBezTo>
                  <a:cubicBezTo>
                    <a:pt x="0" y="27"/>
                    <a:pt x="0" y="23"/>
                    <a:pt x="0" y="18"/>
                  </a:cubicBezTo>
                  <a:cubicBezTo>
                    <a:pt x="12" y="15"/>
                    <a:pt x="12" y="15"/>
                    <a:pt x="12" y="15"/>
                  </a:cubicBezTo>
                  <a:cubicBezTo>
                    <a:pt x="14" y="17"/>
                    <a:pt x="14" y="17"/>
                    <a:pt x="14" y="17"/>
                  </a:cubicBezTo>
                  <a:cubicBezTo>
                    <a:pt x="9" y="21"/>
                    <a:pt x="7" y="28"/>
                    <a:pt x="9" y="34"/>
                  </a:cubicBezTo>
                  <a:cubicBezTo>
                    <a:pt x="11" y="44"/>
                    <a:pt x="22" y="50"/>
                    <a:pt x="31" y="46"/>
                  </a:cubicBezTo>
                  <a:cubicBezTo>
                    <a:pt x="25" y="17"/>
                    <a:pt x="25" y="17"/>
                    <a:pt x="25" y="17"/>
                  </a:cubicBezTo>
                  <a:cubicBezTo>
                    <a:pt x="20" y="15"/>
                    <a:pt x="20" y="15"/>
                    <a:pt x="20" y="15"/>
                  </a:cubicBezTo>
                  <a:cubicBezTo>
                    <a:pt x="19" y="12"/>
                    <a:pt x="19" y="12"/>
                    <a:pt x="19" y="12"/>
                  </a:cubicBezTo>
                  <a:cubicBezTo>
                    <a:pt x="33" y="9"/>
                    <a:pt x="33" y="9"/>
                    <a:pt x="33" y="9"/>
                  </a:cubicBezTo>
                  <a:cubicBezTo>
                    <a:pt x="33" y="11"/>
                    <a:pt x="33" y="11"/>
                    <a:pt x="33" y="11"/>
                  </a:cubicBezTo>
                  <a:cubicBezTo>
                    <a:pt x="31" y="15"/>
                    <a:pt x="31" y="15"/>
                    <a:pt x="31" y="15"/>
                  </a:cubicBezTo>
                  <a:cubicBezTo>
                    <a:pt x="39" y="43"/>
                    <a:pt x="39" y="43"/>
                    <a:pt x="39" y="43"/>
                  </a:cubicBezTo>
                  <a:cubicBezTo>
                    <a:pt x="50" y="43"/>
                    <a:pt x="58" y="32"/>
                    <a:pt x="56" y="21"/>
                  </a:cubicBezTo>
                  <a:cubicBezTo>
                    <a:pt x="54" y="13"/>
                    <a:pt x="46" y="6"/>
                    <a:pt x="37"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1" name="Freeform 50"/>
            <p:cNvSpPr>
              <a:spLocks noEditPoints="1"/>
            </p:cNvSpPr>
            <p:nvPr/>
          </p:nvSpPr>
          <p:spPr bwMode="auto">
            <a:xfrm>
              <a:off x="7954963" y="4657725"/>
              <a:ext cx="47625" cy="50800"/>
            </a:xfrm>
            <a:custGeom>
              <a:avLst/>
              <a:gdLst>
                <a:gd name="T0" fmla="*/ 67 w 73"/>
                <a:gd name="T1" fmla="*/ 40 h 80"/>
                <a:gd name="T2" fmla="*/ 52 w 73"/>
                <a:gd name="T3" fmla="*/ 48 h 80"/>
                <a:gd name="T4" fmla="*/ 54 w 73"/>
                <a:gd name="T5" fmla="*/ 17 h 80"/>
                <a:gd name="T6" fmla="*/ 41 w 73"/>
                <a:gd name="T7" fmla="*/ 0 h 80"/>
                <a:gd name="T8" fmla="*/ 39 w 73"/>
                <a:gd name="T9" fmla="*/ 1 h 80"/>
                <a:gd name="T10" fmla="*/ 43 w 73"/>
                <a:gd name="T11" fmla="*/ 11 h 80"/>
                <a:gd name="T12" fmla="*/ 43 w 73"/>
                <a:gd name="T13" fmla="*/ 31 h 80"/>
                <a:gd name="T14" fmla="*/ 19 w 73"/>
                <a:gd name="T15" fmla="*/ 23 h 80"/>
                <a:gd name="T16" fmla="*/ 5 w 73"/>
                <a:gd name="T17" fmla="*/ 51 h 80"/>
                <a:gd name="T18" fmla="*/ 18 w 73"/>
                <a:gd name="T19" fmla="*/ 80 h 80"/>
                <a:gd name="T20" fmla="*/ 22 w 73"/>
                <a:gd name="T21" fmla="*/ 78 h 80"/>
                <a:gd name="T22" fmla="*/ 23 w 73"/>
                <a:gd name="T23" fmla="*/ 75 h 80"/>
                <a:gd name="T24" fmla="*/ 68 w 73"/>
                <a:gd name="T25" fmla="*/ 52 h 80"/>
                <a:gd name="T26" fmla="*/ 71 w 73"/>
                <a:gd name="T27" fmla="*/ 54 h 80"/>
                <a:gd name="T28" fmla="*/ 73 w 73"/>
                <a:gd name="T29" fmla="*/ 54 h 80"/>
                <a:gd name="T30" fmla="*/ 67 w 73"/>
                <a:gd name="T31" fmla="*/ 40 h 80"/>
                <a:gd name="T32" fmla="*/ 17 w 73"/>
                <a:gd name="T33" fmla="*/ 66 h 80"/>
                <a:gd name="T34" fmla="*/ 23 w 73"/>
                <a:gd name="T35" fmla="*/ 33 h 80"/>
                <a:gd name="T36" fmla="*/ 45 w 73"/>
                <a:gd name="T37" fmla="*/ 51 h 80"/>
                <a:gd name="T38" fmla="*/ 17 w 73"/>
                <a:gd name="T39"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 h="80">
                  <a:moveTo>
                    <a:pt x="67" y="40"/>
                  </a:moveTo>
                  <a:cubicBezTo>
                    <a:pt x="52" y="48"/>
                    <a:pt x="52" y="48"/>
                    <a:pt x="52" y="48"/>
                  </a:cubicBezTo>
                  <a:cubicBezTo>
                    <a:pt x="52" y="36"/>
                    <a:pt x="55" y="24"/>
                    <a:pt x="54" y="17"/>
                  </a:cubicBezTo>
                  <a:cubicBezTo>
                    <a:pt x="51" y="8"/>
                    <a:pt x="49" y="6"/>
                    <a:pt x="41" y="0"/>
                  </a:cubicBezTo>
                  <a:cubicBezTo>
                    <a:pt x="39" y="1"/>
                    <a:pt x="39" y="1"/>
                    <a:pt x="39" y="1"/>
                  </a:cubicBezTo>
                  <a:cubicBezTo>
                    <a:pt x="41" y="5"/>
                    <a:pt x="42" y="5"/>
                    <a:pt x="43" y="11"/>
                  </a:cubicBezTo>
                  <a:cubicBezTo>
                    <a:pt x="46" y="18"/>
                    <a:pt x="45" y="23"/>
                    <a:pt x="43" y="31"/>
                  </a:cubicBezTo>
                  <a:cubicBezTo>
                    <a:pt x="39" y="23"/>
                    <a:pt x="29" y="20"/>
                    <a:pt x="19" y="23"/>
                  </a:cubicBezTo>
                  <a:cubicBezTo>
                    <a:pt x="7" y="26"/>
                    <a:pt x="0" y="39"/>
                    <a:pt x="5" y="51"/>
                  </a:cubicBezTo>
                  <a:cubicBezTo>
                    <a:pt x="18" y="80"/>
                    <a:pt x="18" y="80"/>
                    <a:pt x="18" y="80"/>
                  </a:cubicBezTo>
                  <a:cubicBezTo>
                    <a:pt x="22" y="78"/>
                    <a:pt x="22" y="78"/>
                    <a:pt x="22" y="78"/>
                  </a:cubicBezTo>
                  <a:cubicBezTo>
                    <a:pt x="23" y="75"/>
                    <a:pt x="23" y="75"/>
                    <a:pt x="23" y="75"/>
                  </a:cubicBezTo>
                  <a:cubicBezTo>
                    <a:pt x="68" y="52"/>
                    <a:pt x="68" y="52"/>
                    <a:pt x="68" y="52"/>
                  </a:cubicBezTo>
                  <a:cubicBezTo>
                    <a:pt x="71" y="54"/>
                    <a:pt x="71" y="54"/>
                    <a:pt x="71" y="54"/>
                  </a:cubicBezTo>
                  <a:cubicBezTo>
                    <a:pt x="73" y="54"/>
                    <a:pt x="73" y="54"/>
                    <a:pt x="73" y="54"/>
                  </a:cubicBezTo>
                  <a:lnTo>
                    <a:pt x="67" y="40"/>
                  </a:lnTo>
                  <a:close/>
                  <a:moveTo>
                    <a:pt x="17" y="66"/>
                  </a:moveTo>
                  <a:cubicBezTo>
                    <a:pt x="11" y="54"/>
                    <a:pt x="8" y="37"/>
                    <a:pt x="23" y="33"/>
                  </a:cubicBezTo>
                  <a:cubicBezTo>
                    <a:pt x="36" y="30"/>
                    <a:pt x="44" y="42"/>
                    <a:pt x="45" y="51"/>
                  </a:cubicBezTo>
                  <a:lnTo>
                    <a:pt x="17"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2" name="Freeform 51"/>
            <p:cNvSpPr>
              <a:spLocks/>
            </p:cNvSpPr>
            <p:nvPr/>
          </p:nvSpPr>
          <p:spPr bwMode="auto">
            <a:xfrm>
              <a:off x="7975601" y="4741863"/>
              <a:ext cx="39688" cy="44450"/>
            </a:xfrm>
            <a:custGeom>
              <a:avLst/>
              <a:gdLst>
                <a:gd name="T0" fmla="*/ 3 w 64"/>
                <a:gd name="T1" fmla="*/ 59 h 68"/>
                <a:gd name="T2" fmla="*/ 4 w 64"/>
                <a:gd name="T3" fmla="*/ 13 h 68"/>
                <a:gd name="T4" fmla="*/ 0 w 64"/>
                <a:gd name="T5" fmla="*/ 0 h 68"/>
                <a:gd name="T6" fmla="*/ 16 w 64"/>
                <a:gd name="T7" fmla="*/ 10 h 68"/>
                <a:gd name="T8" fmla="*/ 12 w 64"/>
                <a:gd name="T9" fmla="*/ 12 h 68"/>
                <a:gd name="T10" fmla="*/ 10 w 64"/>
                <a:gd name="T11" fmla="*/ 31 h 68"/>
                <a:gd name="T12" fmla="*/ 61 w 64"/>
                <a:gd name="T13" fmla="*/ 30 h 68"/>
                <a:gd name="T14" fmla="*/ 62 w 64"/>
                <a:gd name="T15" fmla="*/ 28 h 68"/>
                <a:gd name="T16" fmla="*/ 64 w 64"/>
                <a:gd name="T17" fmla="*/ 28 h 68"/>
                <a:gd name="T18" fmla="*/ 64 w 64"/>
                <a:gd name="T19" fmla="*/ 46 h 68"/>
                <a:gd name="T20" fmla="*/ 63 w 64"/>
                <a:gd name="T21" fmla="*/ 46 h 68"/>
                <a:gd name="T22" fmla="*/ 61 w 64"/>
                <a:gd name="T23" fmla="*/ 42 h 68"/>
                <a:gd name="T24" fmla="*/ 10 w 64"/>
                <a:gd name="T25" fmla="*/ 43 h 68"/>
                <a:gd name="T26" fmla="*/ 11 w 64"/>
                <a:gd name="T27" fmla="*/ 57 h 68"/>
                <a:gd name="T28" fmla="*/ 14 w 64"/>
                <a:gd name="T29" fmla="*/ 59 h 68"/>
                <a:gd name="T30" fmla="*/ 1 w 64"/>
                <a:gd name="T31" fmla="*/ 68 h 68"/>
                <a:gd name="T32" fmla="*/ 3 w 64"/>
                <a:gd name="T33"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68">
                  <a:moveTo>
                    <a:pt x="3" y="59"/>
                  </a:moveTo>
                  <a:cubicBezTo>
                    <a:pt x="4" y="13"/>
                    <a:pt x="4" y="13"/>
                    <a:pt x="4" y="13"/>
                  </a:cubicBezTo>
                  <a:cubicBezTo>
                    <a:pt x="0" y="0"/>
                    <a:pt x="0" y="0"/>
                    <a:pt x="0" y="0"/>
                  </a:cubicBezTo>
                  <a:cubicBezTo>
                    <a:pt x="16" y="10"/>
                    <a:pt x="16" y="10"/>
                    <a:pt x="16" y="10"/>
                  </a:cubicBezTo>
                  <a:cubicBezTo>
                    <a:pt x="14" y="11"/>
                    <a:pt x="13" y="11"/>
                    <a:pt x="12" y="12"/>
                  </a:cubicBezTo>
                  <a:cubicBezTo>
                    <a:pt x="10" y="14"/>
                    <a:pt x="10" y="20"/>
                    <a:pt x="10" y="31"/>
                  </a:cubicBezTo>
                  <a:cubicBezTo>
                    <a:pt x="61" y="30"/>
                    <a:pt x="61" y="30"/>
                    <a:pt x="61" y="30"/>
                  </a:cubicBezTo>
                  <a:cubicBezTo>
                    <a:pt x="62" y="28"/>
                    <a:pt x="62" y="28"/>
                    <a:pt x="62" y="28"/>
                  </a:cubicBezTo>
                  <a:cubicBezTo>
                    <a:pt x="64" y="28"/>
                    <a:pt x="64" y="28"/>
                    <a:pt x="64" y="28"/>
                  </a:cubicBezTo>
                  <a:cubicBezTo>
                    <a:pt x="64" y="46"/>
                    <a:pt x="64" y="46"/>
                    <a:pt x="64" y="46"/>
                  </a:cubicBezTo>
                  <a:cubicBezTo>
                    <a:pt x="63" y="46"/>
                    <a:pt x="63" y="46"/>
                    <a:pt x="63" y="46"/>
                  </a:cubicBezTo>
                  <a:cubicBezTo>
                    <a:pt x="61" y="42"/>
                    <a:pt x="61" y="42"/>
                    <a:pt x="61" y="42"/>
                  </a:cubicBezTo>
                  <a:cubicBezTo>
                    <a:pt x="10" y="43"/>
                    <a:pt x="10" y="43"/>
                    <a:pt x="10" y="43"/>
                  </a:cubicBezTo>
                  <a:cubicBezTo>
                    <a:pt x="10" y="48"/>
                    <a:pt x="10" y="56"/>
                    <a:pt x="11" y="57"/>
                  </a:cubicBezTo>
                  <a:cubicBezTo>
                    <a:pt x="12" y="58"/>
                    <a:pt x="13" y="59"/>
                    <a:pt x="14" y="59"/>
                  </a:cubicBezTo>
                  <a:cubicBezTo>
                    <a:pt x="1" y="68"/>
                    <a:pt x="1" y="68"/>
                    <a:pt x="1" y="68"/>
                  </a:cubicBezTo>
                  <a:lnTo>
                    <a:pt x="3"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3" name="Freeform 52"/>
            <p:cNvSpPr>
              <a:spLocks/>
            </p:cNvSpPr>
            <p:nvPr/>
          </p:nvSpPr>
          <p:spPr bwMode="auto">
            <a:xfrm>
              <a:off x="7974013" y="4789488"/>
              <a:ext cx="39688" cy="17463"/>
            </a:xfrm>
            <a:custGeom>
              <a:avLst/>
              <a:gdLst>
                <a:gd name="T0" fmla="*/ 24 w 25"/>
                <a:gd name="T1" fmla="*/ 11 h 11"/>
                <a:gd name="T2" fmla="*/ 25 w 25"/>
                <a:gd name="T3" fmla="*/ 3 h 11"/>
                <a:gd name="T4" fmla="*/ 24 w 25"/>
                <a:gd name="T5" fmla="*/ 3 h 11"/>
                <a:gd name="T6" fmla="*/ 23 w 25"/>
                <a:gd name="T7" fmla="*/ 4 h 11"/>
                <a:gd name="T8" fmla="*/ 3 w 25"/>
                <a:gd name="T9" fmla="*/ 1 h 11"/>
                <a:gd name="T10" fmla="*/ 3 w 25"/>
                <a:gd name="T11" fmla="*/ 0 h 11"/>
                <a:gd name="T12" fmla="*/ 1 w 25"/>
                <a:gd name="T13" fmla="*/ 0 h 11"/>
                <a:gd name="T14" fmla="*/ 0 w 25"/>
                <a:gd name="T15" fmla="*/ 7 h 11"/>
                <a:gd name="T16" fmla="*/ 1 w 25"/>
                <a:gd name="T17" fmla="*/ 7 h 11"/>
                <a:gd name="T18" fmla="*/ 3 w 25"/>
                <a:gd name="T19" fmla="*/ 6 h 11"/>
                <a:gd name="T20" fmla="*/ 22 w 25"/>
                <a:gd name="T21" fmla="*/ 9 h 11"/>
                <a:gd name="T22" fmla="*/ 23 w 25"/>
                <a:gd name="T23" fmla="*/ 11 h 11"/>
                <a:gd name="T24" fmla="*/ 24 w 25"/>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1">
                  <a:moveTo>
                    <a:pt x="24" y="11"/>
                  </a:moveTo>
                  <a:lnTo>
                    <a:pt x="25" y="3"/>
                  </a:lnTo>
                  <a:lnTo>
                    <a:pt x="24" y="3"/>
                  </a:lnTo>
                  <a:lnTo>
                    <a:pt x="23" y="4"/>
                  </a:lnTo>
                  <a:lnTo>
                    <a:pt x="3" y="1"/>
                  </a:lnTo>
                  <a:lnTo>
                    <a:pt x="3" y="0"/>
                  </a:lnTo>
                  <a:lnTo>
                    <a:pt x="1" y="0"/>
                  </a:lnTo>
                  <a:lnTo>
                    <a:pt x="0" y="7"/>
                  </a:lnTo>
                  <a:lnTo>
                    <a:pt x="1" y="7"/>
                  </a:lnTo>
                  <a:lnTo>
                    <a:pt x="3" y="6"/>
                  </a:lnTo>
                  <a:lnTo>
                    <a:pt x="22" y="9"/>
                  </a:lnTo>
                  <a:lnTo>
                    <a:pt x="23" y="11"/>
                  </a:lnTo>
                  <a:lnTo>
                    <a:pt x="24"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4" name="Freeform 53"/>
            <p:cNvSpPr>
              <a:spLocks/>
            </p:cNvSpPr>
            <p:nvPr/>
          </p:nvSpPr>
          <p:spPr bwMode="auto">
            <a:xfrm>
              <a:off x="7962901" y="4805363"/>
              <a:ext cx="44450" cy="42863"/>
            </a:xfrm>
            <a:custGeom>
              <a:avLst/>
              <a:gdLst>
                <a:gd name="T0" fmla="*/ 54 w 70"/>
                <a:gd name="T1" fmla="*/ 13 h 67"/>
                <a:gd name="T2" fmla="*/ 56 w 70"/>
                <a:gd name="T3" fmla="*/ 11 h 67"/>
                <a:gd name="T4" fmla="*/ 68 w 70"/>
                <a:gd name="T5" fmla="*/ 16 h 67"/>
                <a:gd name="T6" fmla="*/ 66 w 70"/>
                <a:gd name="T7" fmla="*/ 41 h 67"/>
                <a:gd name="T8" fmla="*/ 22 w 70"/>
                <a:gd name="T9" fmla="*/ 58 h 67"/>
                <a:gd name="T10" fmla="*/ 10 w 70"/>
                <a:gd name="T11" fmla="*/ 13 h 67"/>
                <a:gd name="T12" fmla="*/ 17 w 70"/>
                <a:gd name="T13" fmla="*/ 0 h 67"/>
                <a:gd name="T14" fmla="*/ 30 w 70"/>
                <a:gd name="T15" fmla="*/ 5 h 67"/>
                <a:gd name="T16" fmla="*/ 29 w 70"/>
                <a:gd name="T17" fmla="*/ 8 h 67"/>
                <a:gd name="T18" fmla="*/ 15 w 70"/>
                <a:gd name="T19" fmla="*/ 17 h 67"/>
                <a:gd name="T20" fmla="*/ 26 w 70"/>
                <a:gd name="T21" fmla="*/ 42 h 67"/>
                <a:gd name="T22" fmla="*/ 59 w 70"/>
                <a:gd name="T23" fmla="*/ 36 h 67"/>
                <a:gd name="T24" fmla="*/ 54 w 70"/>
                <a:gd name="T25"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7">
                  <a:moveTo>
                    <a:pt x="54" y="13"/>
                  </a:moveTo>
                  <a:cubicBezTo>
                    <a:pt x="56" y="11"/>
                    <a:pt x="56" y="11"/>
                    <a:pt x="56" y="11"/>
                  </a:cubicBezTo>
                  <a:cubicBezTo>
                    <a:pt x="68" y="16"/>
                    <a:pt x="68" y="16"/>
                    <a:pt x="68" y="16"/>
                  </a:cubicBezTo>
                  <a:cubicBezTo>
                    <a:pt x="70" y="25"/>
                    <a:pt x="70" y="32"/>
                    <a:pt x="66" y="41"/>
                  </a:cubicBezTo>
                  <a:cubicBezTo>
                    <a:pt x="57" y="57"/>
                    <a:pt x="45" y="67"/>
                    <a:pt x="22" y="58"/>
                  </a:cubicBezTo>
                  <a:cubicBezTo>
                    <a:pt x="0" y="48"/>
                    <a:pt x="3" y="30"/>
                    <a:pt x="10" y="13"/>
                  </a:cubicBezTo>
                  <a:cubicBezTo>
                    <a:pt x="12" y="8"/>
                    <a:pt x="14" y="5"/>
                    <a:pt x="17" y="0"/>
                  </a:cubicBezTo>
                  <a:cubicBezTo>
                    <a:pt x="30" y="5"/>
                    <a:pt x="30" y="5"/>
                    <a:pt x="30" y="5"/>
                  </a:cubicBezTo>
                  <a:cubicBezTo>
                    <a:pt x="29" y="8"/>
                    <a:pt x="29" y="8"/>
                    <a:pt x="29" y="8"/>
                  </a:cubicBezTo>
                  <a:cubicBezTo>
                    <a:pt x="23" y="8"/>
                    <a:pt x="18" y="12"/>
                    <a:pt x="15" y="17"/>
                  </a:cubicBezTo>
                  <a:cubicBezTo>
                    <a:pt x="10" y="27"/>
                    <a:pt x="17" y="35"/>
                    <a:pt x="26" y="42"/>
                  </a:cubicBezTo>
                  <a:cubicBezTo>
                    <a:pt x="35" y="49"/>
                    <a:pt x="54" y="46"/>
                    <a:pt x="59" y="36"/>
                  </a:cubicBezTo>
                  <a:cubicBezTo>
                    <a:pt x="62" y="29"/>
                    <a:pt x="60" y="20"/>
                    <a:pt x="54"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5" name="Freeform 54"/>
            <p:cNvSpPr>
              <a:spLocks/>
            </p:cNvSpPr>
            <p:nvPr/>
          </p:nvSpPr>
          <p:spPr bwMode="auto">
            <a:xfrm>
              <a:off x="7953376" y="4840288"/>
              <a:ext cx="39688" cy="28575"/>
            </a:xfrm>
            <a:custGeom>
              <a:avLst/>
              <a:gdLst>
                <a:gd name="T0" fmla="*/ 21 w 25"/>
                <a:gd name="T1" fmla="*/ 18 h 18"/>
                <a:gd name="T2" fmla="*/ 25 w 25"/>
                <a:gd name="T3" fmla="*/ 11 h 18"/>
                <a:gd name="T4" fmla="*/ 25 w 25"/>
                <a:gd name="T5" fmla="*/ 11 h 18"/>
                <a:gd name="T6" fmla="*/ 23 w 25"/>
                <a:gd name="T7" fmla="*/ 12 h 18"/>
                <a:gd name="T8" fmla="*/ 4 w 25"/>
                <a:gd name="T9" fmla="*/ 2 h 18"/>
                <a:gd name="T10" fmla="*/ 5 w 25"/>
                <a:gd name="T11" fmla="*/ 1 h 18"/>
                <a:gd name="T12" fmla="*/ 3 w 25"/>
                <a:gd name="T13" fmla="*/ 0 h 18"/>
                <a:gd name="T14" fmla="*/ 0 w 25"/>
                <a:gd name="T15" fmla="*/ 7 h 18"/>
                <a:gd name="T16" fmla="*/ 1 w 25"/>
                <a:gd name="T17" fmla="*/ 8 h 18"/>
                <a:gd name="T18" fmla="*/ 3 w 25"/>
                <a:gd name="T19" fmla="*/ 6 h 18"/>
                <a:gd name="T20" fmla="*/ 20 w 25"/>
                <a:gd name="T21" fmla="*/ 16 h 18"/>
                <a:gd name="T22" fmla="*/ 20 w 25"/>
                <a:gd name="T23" fmla="*/ 18 h 18"/>
                <a:gd name="T24" fmla="*/ 21 w 25"/>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8">
                  <a:moveTo>
                    <a:pt x="21" y="18"/>
                  </a:moveTo>
                  <a:lnTo>
                    <a:pt x="25" y="11"/>
                  </a:lnTo>
                  <a:lnTo>
                    <a:pt x="25" y="11"/>
                  </a:lnTo>
                  <a:lnTo>
                    <a:pt x="23" y="12"/>
                  </a:lnTo>
                  <a:lnTo>
                    <a:pt x="4" y="2"/>
                  </a:lnTo>
                  <a:lnTo>
                    <a:pt x="5" y="1"/>
                  </a:lnTo>
                  <a:lnTo>
                    <a:pt x="3" y="0"/>
                  </a:lnTo>
                  <a:lnTo>
                    <a:pt x="0" y="7"/>
                  </a:lnTo>
                  <a:lnTo>
                    <a:pt x="1" y="8"/>
                  </a:lnTo>
                  <a:lnTo>
                    <a:pt x="3" y="6"/>
                  </a:lnTo>
                  <a:lnTo>
                    <a:pt x="20" y="16"/>
                  </a:lnTo>
                  <a:lnTo>
                    <a:pt x="20" y="18"/>
                  </a:ln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6" name="Freeform 55"/>
            <p:cNvSpPr>
              <a:spLocks/>
            </p:cNvSpPr>
            <p:nvPr/>
          </p:nvSpPr>
          <p:spPr bwMode="auto">
            <a:xfrm>
              <a:off x="7935913" y="4864100"/>
              <a:ext cx="47625" cy="34925"/>
            </a:xfrm>
            <a:custGeom>
              <a:avLst/>
              <a:gdLst>
                <a:gd name="T0" fmla="*/ 46 w 76"/>
                <a:gd name="T1" fmla="*/ 55 h 55"/>
                <a:gd name="T2" fmla="*/ 76 w 76"/>
                <a:gd name="T3" fmla="*/ 21 h 55"/>
                <a:gd name="T4" fmla="*/ 69 w 76"/>
                <a:gd name="T5" fmla="*/ 5 h 55"/>
                <a:gd name="T6" fmla="*/ 65 w 76"/>
                <a:gd name="T7" fmla="*/ 10 h 55"/>
                <a:gd name="T8" fmla="*/ 66 w 76"/>
                <a:gd name="T9" fmla="*/ 20 h 55"/>
                <a:gd name="T10" fmla="*/ 53 w 76"/>
                <a:gd name="T11" fmla="*/ 38 h 55"/>
                <a:gd name="T12" fmla="*/ 15 w 76"/>
                <a:gd name="T13" fmla="*/ 7 h 55"/>
                <a:gd name="T14" fmla="*/ 17 w 76"/>
                <a:gd name="T15" fmla="*/ 3 h 55"/>
                <a:gd name="T16" fmla="*/ 13 w 76"/>
                <a:gd name="T17" fmla="*/ 0 h 55"/>
                <a:gd name="T18" fmla="*/ 0 w 76"/>
                <a:gd name="T19" fmla="*/ 17 h 55"/>
                <a:gd name="T20" fmla="*/ 4 w 76"/>
                <a:gd name="T21" fmla="*/ 19 h 55"/>
                <a:gd name="T22" fmla="*/ 8 w 76"/>
                <a:gd name="T23" fmla="*/ 17 h 55"/>
                <a:gd name="T24" fmla="*/ 45 w 76"/>
                <a:gd name="T25" fmla="*/ 48 h 55"/>
                <a:gd name="T26" fmla="*/ 45 w 76"/>
                <a:gd name="T27" fmla="*/ 53 h 55"/>
                <a:gd name="T28" fmla="*/ 46 w 76"/>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5">
                  <a:moveTo>
                    <a:pt x="46" y="55"/>
                  </a:moveTo>
                  <a:cubicBezTo>
                    <a:pt x="76" y="21"/>
                    <a:pt x="76" y="21"/>
                    <a:pt x="76" y="21"/>
                  </a:cubicBezTo>
                  <a:cubicBezTo>
                    <a:pt x="69" y="5"/>
                    <a:pt x="69" y="5"/>
                    <a:pt x="69" y="5"/>
                  </a:cubicBezTo>
                  <a:cubicBezTo>
                    <a:pt x="65" y="10"/>
                    <a:pt x="65" y="10"/>
                    <a:pt x="65" y="10"/>
                  </a:cubicBezTo>
                  <a:cubicBezTo>
                    <a:pt x="65" y="10"/>
                    <a:pt x="67" y="16"/>
                    <a:pt x="66" y="20"/>
                  </a:cubicBezTo>
                  <a:cubicBezTo>
                    <a:pt x="65" y="28"/>
                    <a:pt x="53" y="38"/>
                    <a:pt x="53" y="38"/>
                  </a:cubicBezTo>
                  <a:cubicBezTo>
                    <a:pt x="15" y="7"/>
                    <a:pt x="15" y="7"/>
                    <a:pt x="15" y="7"/>
                  </a:cubicBezTo>
                  <a:cubicBezTo>
                    <a:pt x="17" y="3"/>
                    <a:pt x="17" y="3"/>
                    <a:pt x="17" y="3"/>
                  </a:cubicBezTo>
                  <a:cubicBezTo>
                    <a:pt x="13" y="0"/>
                    <a:pt x="13" y="0"/>
                    <a:pt x="13" y="0"/>
                  </a:cubicBezTo>
                  <a:cubicBezTo>
                    <a:pt x="0" y="17"/>
                    <a:pt x="0" y="17"/>
                    <a:pt x="0" y="17"/>
                  </a:cubicBezTo>
                  <a:cubicBezTo>
                    <a:pt x="4" y="19"/>
                    <a:pt x="4" y="19"/>
                    <a:pt x="4" y="19"/>
                  </a:cubicBezTo>
                  <a:cubicBezTo>
                    <a:pt x="8" y="17"/>
                    <a:pt x="8" y="17"/>
                    <a:pt x="8" y="17"/>
                  </a:cubicBezTo>
                  <a:cubicBezTo>
                    <a:pt x="45" y="48"/>
                    <a:pt x="45" y="48"/>
                    <a:pt x="45" y="48"/>
                  </a:cubicBezTo>
                  <a:cubicBezTo>
                    <a:pt x="45" y="53"/>
                    <a:pt x="45" y="53"/>
                    <a:pt x="45" y="53"/>
                  </a:cubicBezTo>
                  <a:lnTo>
                    <a:pt x="46"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7" name="Freeform 56"/>
            <p:cNvSpPr>
              <a:spLocks/>
            </p:cNvSpPr>
            <p:nvPr/>
          </p:nvSpPr>
          <p:spPr bwMode="auto">
            <a:xfrm>
              <a:off x="7880351" y="4895850"/>
              <a:ext cx="33338" cy="52388"/>
            </a:xfrm>
            <a:custGeom>
              <a:avLst/>
              <a:gdLst>
                <a:gd name="T0" fmla="*/ 29 w 52"/>
                <a:gd name="T1" fmla="*/ 81 h 81"/>
                <a:gd name="T2" fmla="*/ 46 w 52"/>
                <a:gd name="T3" fmla="*/ 73 h 81"/>
                <a:gd name="T4" fmla="*/ 44 w 52"/>
                <a:gd name="T5" fmla="*/ 71 h 81"/>
                <a:gd name="T6" fmla="*/ 40 w 52"/>
                <a:gd name="T7" fmla="*/ 70 h 81"/>
                <a:gd name="T8" fmla="*/ 28 w 52"/>
                <a:gd name="T9" fmla="*/ 47 h 81"/>
                <a:gd name="T10" fmla="*/ 44 w 52"/>
                <a:gd name="T11" fmla="*/ 39 h 81"/>
                <a:gd name="T12" fmla="*/ 52 w 52"/>
                <a:gd name="T13" fmla="*/ 38 h 81"/>
                <a:gd name="T14" fmla="*/ 46 w 52"/>
                <a:gd name="T15" fmla="*/ 27 h 81"/>
                <a:gd name="T16" fmla="*/ 41 w 52"/>
                <a:gd name="T17" fmla="*/ 32 h 81"/>
                <a:gd name="T18" fmla="*/ 25 w 52"/>
                <a:gd name="T19" fmla="*/ 41 h 81"/>
                <a:gd name="T20" fmla="*/ 17 w 52"/>
                <a:gd name="T21" fmla="*/ 24 h 81"/>
                <a:gd name="T22" fmla="*/ 35 w 52"/>
                <a:gd name="T23" fmla="*/ 14 h 81"/>
                <a:gd name="T24" fmla="*/ 42 w 52"/>
                <a:gd name="T25" fmla="*/ 12 h 81"/>
                <a:gd name="T26" fmla="*/ 43 w 52"/>
                <a:gd name="T27" fmla="*/ 7 h 81"/>
                <a:gd name="T28" fmla="*/ 47 w 52"/>
                <a:gd name="T29" fmla="*/ 0 h 81"/>
                <a:gd name="T30" fmla="*/ 0 w 52"/>
                <a:gd name="T31" fmla="*/ 27 h 81"/>
                <a:gd name="T32" fmla="*/ 1 w 52"/>
                <a:gd name="T33" fmla="*/ 31 h 81"/>
                <a:gd name="T34" fmla="*/ 6 w 52"/>
                <a:gd name="T35" fmla="*/ 30 h 81"/>
                <a:gd name="T36" fmla="*/ 28 w 52"/>
                <a:gd name="T37" fmla="*/ 75 h 81"/>
                <a:gd name="T38" fmla="*/ 27 w 52"/>
                <a:gd name="T39" fmla="*/ 79 h 81"/>
                <a:gd name="T40" fmla="*/ 29 w 52"/>
                <a:gd name="T41"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81">
                  <a:moveTo>
                    <a:pt x="29" y="81"/>
                  </a:moveTo>
                  <a:cubicBezTo>
                    <a:pt x="46" y="73"/>
                    <a:pt x="46" y="73"/>
                    <a:pt x="46" y="73"/>
                  </a:cubicBezTo>
                  <a:cubicBezTo>
                    <a:pt x="44" y="71"/>
                    <a:pt x="44" y="71"/>
                    <a:pt x="44" y="71"/>
                  </a:cubicBezTo>
                  <a:cubicBezTo>
                    <a:pt x="40" y="70"/>
                    <a:pt x="40" y="70"/>
                    <a:pt x="40" y="70"/>
                  </a:cubicBezTo>
                  <a:cubicBezTo>
                    <a:pt x="28" y="47"/>
                    <a:pt x="28" y="47"/>
                    <a:pt x="28" y="47"/>
                  </a:cubicBezTo>
                  <a:cubicBezTo>
                    <a:pt x="28" y="47"/>
                    <a:pt x="38" y="41"/>
                    <a:pt x="44" y="39"/>
                  </a:cubicBezTo>
                  <a:cubicBezTo>
                    <a:pt x="47" y="38"/>
                    <a:pt x="52" y="38"/>
                    <a:pt x="52" y="38"/>
                  </a:cubicBezTo>
                  <a:cubicBezTo>
                    <a:pt x="46" y="27"/>
                    <a:pt x="46" y="27"/>
                    <a:pt x="46" y="27"/>
                  </a:cubicBezTo>
                  <a:cubicBezTo>
                    <a:pt x="46" y="27"/>
                    <a:pt x="43" y="31"/>
                    <a:pt x="41" y="32"/>
                  </a:cubicBezTo>
                  <a:cubicBezTo>
                    <a:pt x="36" y="37"/>
                    <a:pt x="25" y="41"/>
                    <a:pt x="25" y="41"/>
                  </a:cubicBezTo>
                  <a:cubicBezTo>
                    <a:pt x="17" y="24"/>
                    <a:pt x="17" y="24"/>
                    <a:pt x="17" y="24"/>
                  </a:cubicBezTo>
                  <a:cubicBezTo>
                    <a:pt x="17" y="24"/>
                    <a:pt x="28" y="16"/>
                    <a:pt x="35" y="14"/>
                  </a:cubicBezTo>
                  <a:cubicBezTo>
                    <a:pt x="38" y="13"/>
                    <a:pt x="42" y="12"/>
                    <a:pt x="42" y="12"/>
                  </a:cubicBezTo>
                  <a:cubicBezTo>
                    <a:pt x="42" y="12"/>
                    <a:pt x="43" y="9"/>
                    <a:pt x="43" y="7"/>
                  </a:cubicBezTo>
                  <a:cubicBezTo>
                    <a:pt x="44" y="4"/>
                    <a:pt x="47" y="0"/>
                    <a:pt x="47" y="0"/>
                  </a:cubicBezTo>
                  <a:cubicBezTo>
                    <a:pt x="0" y="27"/>
                    <a:pt x="0" y="27"/>
                    <a:pt x="0" y="27"/>
                  </a:cubicBezTo>
                  <a:cubicBezTo>
                    <a:pt x="1" y="31"/>
                    <a:pt x="1" y="31"/>
                    <a:pt x="1" y="31"/>
                  </a:cubicBezTo>
                  <a:cubicBezTo>
                    <a:pt x="6" y="30"/>
                    <a:pt x="6" y="30"/>
                    <a:pt x="6" y="30"/>
                  </a:cubicBezTo>
                  <a:cubicBezTo>
                    <a:pt x="28" y="75"/>
                    <a:pt x="28" y="75"/>
                    <a:pt x="28" y="75"/>
                  </a:cubicBezTo>
                  <a:cubicBezTo>
                    <a:pt x="27" y="79"/>
                    <a:pt x="27" y="79"/>
                    <a:pt x="27" y="79"/>
                  </a:cubicBezTo>
                  <a:lnTo>
                    <a:pt x="29" y="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sp>
          <p:nvSpPr>
            <p:cNvPr id="58" name="Freeform 57"/>
            <p:cNvSpPr>
              <a:spLocks noEditPoints="1"/>
            </p:cNvSpPr>
            <p:nvPr/>
          </p:nvSpPr>
          <p:spPr bwMode="auto">
            <a:xfrm>
              <a:off x="7685088" y="4448175"/>
              <a:ext cx="254000" cy="468313"/>
            </a:xfrm>
            <a:custGeom>
              <a:avLst/>
              <a:gdLst>
                <a:gd name="T0" fmla="*/ 334 w 401"/>
                <a:gd name="T1" fmla="*/ 149 h 738"/>
                <a:gd name="T2" fmla="*/ 224 w 401"/>
                <a:gd name="T3" fmla="*/ 31 h 738"/>
                <a:gd name="T4" fmla="*/ 177 w 401"/>
                <a:gd name="T5" fmla="*/ 31 h 738"/>
                <a:gd name="T6" fmla="*/ 67 w 401"/>
                <a:gd name="T7" fmla="*/ 149 h 738"/>
                <a:gd name="T8" fmla="*/ 0 w 401"/>
                <a:gd name="T9" fmla="*/ 273 h 738"/>
                <a:gd name="T10" fmla="*/ 200 w 401"/>
                <a:gd name="T11" fmla="*/ 738 h 738"/>
                <a:gd name="T12" fmla="*/ 401 w 401"/>
                <a:gd name="T13" fmla="*/ 273 h 738"/>
                <a:gd name="T14" fmla="*/ 263 w 401"/>
                <a:gd name="T15" fmla="*/ 199 h 738"/>
                <a:gd name="T16" fmla="*/ 312 w 401"/>
                <a:gd name="T17" fmla="*/ 149 h 738"/>
                <a:gd name="T18" fmla="*/ 224 w 401"/>
                <a:gd name="T19" fmla="*/ 89 h 738"/>
                <a:gd name="T20" fmla="*/ 200 w 401"/>
                <a:gd name="T21" fmla="*/ 199 h 738"/>
                <a:gd name="T22" fmla="*/ 241 w 401"/>
                <a:gd name="T23" fmla="*/ 147 h 738"/>
                <a:gd name="T24" fmla="*/ 200 w 401"/>
                <a:gd name="T25" fmla="*/ 17 h 738"/>
                <a:gd name="T26" fmla="*/ 238 w 401"/>
                <a:gd name="T27" fmla="*/ 61 h 738"/>
                <a:gd name="T28" fmla="*/ 194 w 401"/>
                <a:gd name="T29" fmla="*/ 92 h 738"/>
                <a:gd name="T30" fmla="*/ 177 w 401"/>
                <a:gd name="T31" fmla="*/ 89 h 738"/>
                <a:gd name="T32" fmla="*/ 177 w 401"/>
                <a:gd name="T33" fmla="*/ 89 h 738"/>
                <a:gd name="T34" fmla="*/ 138 w 401"/>
                <a:gd name="T35" fmla="*/ 147 h 738"/>
                <a:gd name="T36" fmla="*/ 200 w 401"/>
                <a:gd name="T37" fmla="*/ 221 h 738"/>
                <a:gd name="T38" fmla="*/ 294 w 401"/>
                <a:gd name="T39" fmla="*/ 231 h 738"/>
                <a:gd name="T40" fmla="*/ 225 w 401"/>
                <a:gd name="T41" fmla="*/ 274 h 738"/>
                <a:gd name="T42" fmla="*/ 177 w 401"/>
                <a:gd name="T43" fmla="*/ 241 h 738"/>
                <a:gd name="T44" fmla="*/ 174 w 401"/>
                <a:gd name="T45" fmla="*/ 272 h 738"/>
                <a:gd name="T46" fmla="*/ 106 w 401"/>
                <a:gd name="T47" fmla="*/ 231 h 738"/>
                <a:gd name="T48" fmla="*/ 41 w 401"/>
                <a:gd name="T49" fmla="*/ 391 h 738"/>
                <a:gd name="T50" fmla="*/ 168 w 401"/>
                <a:gd name="T51" fmla="*/ 357 h 738"/>
                <a:gd name="T52" fmla="*/ 47 w 401"/>
                <a:gd name="T53" fmla="*/ 413 h 738"/>
                <a:gd name="T54" fmla="*/ 47 w 401"/>
                <a:gd name="T55" fmla="*/ 413 h 738"/>
                <a:gd name="T56" fmla="*/ 152 w 401"/>
                <a:gd name="T57" fmla="*/ 650 h 738"/>
                <a:gd name="T58" fmla="*/ 249 w 401"/>
                <a:gd name="T59" fmla="*/ 650 h 738"/>
                <a:gd name="T60" fmla="*/ 227 w 401"/>
                <a:gd name="T61" fmla="*/ 534 h 738"/>
                <a:gd name="T62" fmla="*/ 194 w 401"/>
                <a:gd name="T63" fmla="*/ 711 h 738"/>
                <a:gd name="T64" fmla="*/ 93 w 401"/>
                <a:gd name="T65" fmla="*/ 534 h 738"/>
                <a:gd name="T66" fmla="*/ 173 w 401"/>
                <a:gd name="T67" fmla="*/ 413 h 738"/>
                <a:gd name="T68" fmla="*/ 330 w 401"/>
                <a:gd name="T69" fmla="*/ 484 h 738"/>
                <a:gd name="T70" fmla="*/ 189 w 401"/>
                <a:gd name="T71" fmla="*/ 391 h 738"/>
                <a:gd name="T72" fmla="*/ 230 w 401"/>
                <a:gd name="T73" fmla="*/ 391 h 738"/>
                <a:gd name="T74" fmla="*/ 249 w 401"/>
                <a:gd name="T75" fmla="*/ 413 h 738"/>
                <a:gd name="T76" fmla="*/ 307 w 401"/>
                <a:gd name="T77" fmla="*/ 391 h 738"/>
                <a:gd name="T78" fmla="*/ 361 w 401"/>
                <a:gd name="T79" fmla="*/ 391 h 738"/>
                <a:gd name="T80" fmla="*/ 374 w 401"/>
                <a:gd name="T81" fmla="*/ 336 h 738"/>
                <a:gd name="T82" fmla="*/ 200 w 401"/>
                <a:gd name="T83" fmla="*/ 364 h 738"/>
                <a:gd name="T84" fmla="*/ 29 w 401"/>
                <a:gd name="T85" fmla="*/ 336 h 738"/>
                <a:gd name="T86" fmla="*/ 132 w 401"/>
                <a:gd name="T87" fmla="*/ 256 h 738"/>
                <a:gd name="T88" fmla="*/ 145 w 401"/>
                <a:gd name="T89" fmla="*/ 300 h 738"/>
                <a:gd name="T90" fmla="*/ 194 w 401"/>
                <a:gd name="T91" fmla="*/ 273 h 738"/>
                <a:gd name="T92" fmla="*/ 198 w 401"/>
                <a:gd name="T93" fmla="*/ 252 h 738"/>
                <a:gd name="T94" fmla="*/ 205 w 401"/>
                <a:gd name="T95" fmla="*/ 278 h 738"/>
                <a:gd name="T96" fmla="*/ 281 w 401"/>
                <a:gd name="T97" fmla="*/ 280 h 738"/>
                <a:gd name="T98" fmla="*/ 294 w 401"/>
                <a:gd name="T99" fmla="*/ 25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1" h="738">
                  <a:moveTo>
                    <a:pt x="392" y="207"/>
                  </a:moveTo>
                  <a:cubicBezTo>
                    <a:pt x="389" y="199"/>
                    <a:pt x="389" y="199"/>
                    <a:pt x="389" y="199"/>
                  </a:cubicBezTo>
                  <a:cubicBezTo>
                    <a:pt x="334" y="199"/>
                    <a:pt x="334" y="199"/>
                    <a:pt x="334" y="199"/>
                  </a:cubicBezTo>
                  <a:cubicBezTo>
                    <a:pt x="334" y="149"/>
                    <a:pt x="334" y="149"/>
                    <a:pt x="334" y="149"/>
                  </a:cubicBezTo>
                  <a:cubicBezTo>
                    <a:pt x="334" y="135"/>
                    <a:pt x="327" y="121"/>
                    <a:pt x="308" y="115"/>
                  </a:cubicBezTo>
                  <a:cubicBezTo>
                    <a:pt x="295" y="99"/>
                    <a:pt x="276" y="85"/>
                    <a:pt x="255" y="76"/>
                  </a:cubicBezTo>
                  <a:cubicBezTo>
                    <a:pt x="255" y="31"/>
                    <a:pt x="255" y="31"/>
                    <a:pt x="255" y="31"/>
                  </a:cubicBezTo>
                  <a:cubicBezTo>
                    <a:pt x="224" y="31"/>
                    <a:pt x="224" y="31"/>
                    <a:pt x="224" y="31"/>
                  </a:cubicBezTo>
                  <a:cubicBezTo>
                    <a:pt x="224" y="0"/>
                    <a:pt x="224" y="0"/>
                    <a:pt x="224" y="0"/>
                  </a:cubicBezTo>
                  <a:cubicBezTo>
                    <a:pt x="200" y="0"/>
                    <a:pt x="200" y="0"/>
                    <a:pt x="200" y="0"/>
                  </a:cubicBezTo>
                  <a:cubicBezTo>
                    <a:pt x="177" y="0"/>
                    <a:pt x="177" y="0"/>
                    <a:pt x="177" y="0"/>
                  </a:cubicBezTo>
                  <a:cubicBezTo>
                    <a:pt x="177" y="31"/>
                    <a:pt x="177" y="31"/>
                    <a:pt x="177" y="31"/>
                  </a:cubicBezTo>
                  <a:cubicBezTo>
                    <a:pt x="146" y="31"/>
                    <a:pt x="146" y="31"/>
                    <a:pt x="146" y="31"/>
                  </a:cubicBezTo>
                  <a:cubicBezTo>
                    <a:pt x="146" y="76"/>
                    <a:pt x="146" y="76"/>
                    <a:pt x="146" y="76"/>
                  </a:cubicBezTo>
                  <a:cubicBezTo>
                    <a:pt x="125" y="85"/>
                    <a:pt x="106" y="99"/>
                    <a:pt x="93" y="115"/>
                  </a:cubicBezTo>
                  <a:cubicBezTo>
                    <a:pt x="74" y="121"/>
                    <a:pt x="67" y="135"/>
                    <a:pt x="67" y="149"/>
                  </a:cubicBezTo>
                  <a:cubicBezTo>
                    <a:pt x="67" y="199"/>
                    <a:pt x="67" y="199"/>
                    <a:pt x="67" y="199"/>
                  </a:cubicBezTo>
                  <a:cubicBezTo>
                    <a:pt x="13" y="199"/>
                    <a:pt x="13" y="199"/>
                    <a:pt x="13" y="199"/>
                  </a:cubicBezTo>
                  <a:cubicBezTo>
                    <a:pt x="10" y="207"/>
                    <a:pt x="10" y="207"/>
                    <a:pt x="10" y="207"/>
                  </a:cubicBezTo>
                  <a:cubicBezTo>
                    <a:pt x="3" y="227"/>
                    <a:pt x="0" y="249"/>
                    <a:pt x="0" y="273"/>
                  </a:cubicBezTo>
                  <a:cubicBezTo>
                    <a:pt x="0" y="347"/>
                    <a:pt x="28" y="433"/>
                    <a:pt x="55" y="501"/>
                  </a:cubicBezTo>
                  <a:cubicBezTo>
                    <a:pt x="96" y="602"/>
                    <a:pt x="150" y="695"/>
                    <a:pt x="179" y="726"/>
                  </a:cubicBezTo>
                  <a:cubicBezTo>
                    <a:pt x="185" y="732"/>
                    <a:pt x="191" y="738"/>
                    <a:pt x="200" y="738"/>
                  </a:cubicBezTo>
                  <a:cubicBezTo>
                    <a:pt x="200" y="738"/>
                    <a:pt x="200" y="738"/>
                    <a:pt x="200" y="738"/>
                  </a:cubicBezTo>
                  <a:cubicBezTo>
                    <a:pt x="201" y="738"/>
                    <a:pt x="201" y="738"/>
                    <a:pt x="201" y="738"/>
                  </a:cubicBezTo>
                  <a:cubicBezTo>
                    <a:pt x="210" y="738"/>
                    <a:pt x="215" y="732"/>
                    <a:pt x="222" y="726"/>
                  </a:cubicBezTo>
                  <a:cubicBezTo>
                    <a:pt x="251" y="695"/>
                    <a:pt x="306" y="602"/>
                    <a:pt x="347" y="501"/>
                  </a:cubicBezTo>
                  <a:cubicBezTo>
                    <a:pt x="374" y="433"/>
                    <a:pt x="401" y="347"/>
                    <a:pt x="401" y="273"/>
                  </a:cubicBezTo>
                  <a:cubicBezTo>
                    <a:pt x="401" y="249"/>
                    <a:pt x="399" y="227"/>
                    <a:pt x="392" y="207"/>
                  </a:cubicBezTo>
                  <a:moveTo>
                    <a:pt x="312" y="149"/>
                  </a:moveTo>
                  <a:cubicBezTo>
                    <a:pt x="312" y="199"/>
                    <a:pt x="312" y="199"/>
                    <a:pt x="312" y="199"/>
                  </a:cubicBezTo>
                  <a:cubicBezTo>
                    <a:pt x="263" y="199"/>
                    <a:pt x="263" y="199"/>
                    <a:pt x="263" y="199"/>
                  </a:cubicBezTo>
                  <a:cubicBezTo>
                    <a:pt x="263" y="147"/>
                    <a:pt x="263" y="147"/>
                    <a:pt x="263" y="147"/>
                  </a:cubicBezTo>
                  <a:cubicBezTo>
                    <a:pt x="263" y="140"/>
                    <a:pt x="264" y="139"/>
                    <a:pt x="266" y="138"/>
                  </a:cubicBezTo>
                  <a:cubicBezTo>
                    <a:pt x="268" y="136"/>
                    <a:pt x="275" y="134"/>
                    <a:pt x="290" y="134"/>
                  </a:cubicBezTo>
                  <a:cubicBezTo>
                    <a:pt x="310" y="134"/>
                    <a:pt x="312" y="143"/>
                    <a:pt x="312" y="149"/>
                  </a:cubicBezTo>
                  <a:moveTo>
                    <a:pt x="276" y="113"/>
                  </a:moveTo>
                  <a:cubicBezTo>
                    <a:pt x="269" y="114"/>
                    <a:pt x="261" y="116"/>
                    <a:pt x="255" y="119"/>
                  </a:cubicBezTo>
                  <a:cubicBezTo>
                    <a:pt x="248" y="108"/>
                    <a:pt x="238" y="101"/>
                    <a:pt x="224" y="97"/>
                  </a:cubicBezTo>
                  <a:cubicBezTo>
                    <a:pt x="224" y="89"/>
                    <a:pt x="224" y="89"/>
                    <a:pt x="224" y="89"/>
                  </a:cubicBezTo>
                  <a:cubicBezTo>
                    <a:pt x="243" y="93"/>
                    <a:pt x="262" y="101"/>
                    <a:pt x="276" y="113"/>
                  </a:cubicBezTo>
                  <a:moveTo>
                    <a:pt x="241" y="147"/>
                  </a:moveTo>
                  <a:cubicBezTo>
                    <a:pt x="241" y="199"/>
                    <a:pt x="241" y="199"/>
                    <a:pt x="241" y="199"/>
                  </a:cubicBezTo>
                  <a:cubicBezTo>
                    <a:pt x="200" y="199"/>
                    <a:pt x="200" y="199"/>
                    <a:pt x="200" y="199"/>
                  </a:cubicBezTo>
                  <a:cubicBezTo>
                    <a:pt x="160" y="199"/>
                    <a:pt x="160" y="199"/>
                    <a:pt x="160" y="199"/>
                  </a:cubicBezTo>
                  <a:cubicBezTo>
                    <a:pt x="160" y="147"/>
                    <a:pt x="160" y="147"/>
                    <a:pt x="160" y="147"/>
                  </a:cubicBezTo>
                  <a:cubicBezTo>
                    <a:pt x="160" y="132"/>
                    <a:pt x="170" y="114"/>
                    <a:pt x="200" y="114"/>
                  </a:cubicBezTo>
                  <a:cubicBezTo>
                    <a:pt x="231" y="114"/>
                    <a:pt x="241" y="132"/>
                    <a:pt x="241" y="147"/>
                  </a:cubicBezTo>
                  <a:moveTo>
                    <a:pt x="163" y="48"/>
                  </a:moveTo>
                  <a:cubicBezTo>
                    <a:pt x="194" y="48"/>
                    <a:pt x="194" y="48"/>
                    <a:pt x="194" y="48"/>
                  </a:cubicBezTo>
                  <a:cubicBezTo>
                    <a:pt x="194" y="17"/>
                    <a:pt x="194" y="17"/>
                    <a:pt x="194" y="17"/>
                  </a:cubicBezTo>
                  <a:cubicBezTo>
                    <a:pt x="200" y="17"/>
                    <a:pt x="200" y="17"/>
                    <a:pt x="200" y="17"/>
                  </a:cubicBezTo>
                  <a:cubicBezTo>
                    <a:pt x="207" y="17"/>
                    <a:pt x="207" y="17"/>
                    <a:pt x="207" y="17"/>
                  </a:cubicBezTo>
                  <a:cubicBezTo>
                    <a:pt x="207" y="48"/>
                    <a:pt x="207" y="48"/>
                    <a:pt x="207" y="48"/>
                  </a:cubicBezTo>
                  <a:cubicBezTo>
                    <a:pt x="238" y="48"/>
                    <a:pt x="238" y="48"/>
                    <a:pt x="238" y="48"/>
                  </a:cubicBezTo>
                  <a:cubicBezTo>
                    <a:pt x="238" y="61"/>
                    <a:pt x="238" y="61"/>
                    <a:pt x="238" y="61"/>
                  </a:cubicBezTo>
                  <a:cubicBezTo>
                    <a:pt x="207" y="61"/>
                    <a:pt x="207" y="61"/>
                    <a:pt x="207" y="61"/>
                  </a:cubicBezTo>
                  <a:cubicBezTo>
                    <a:pt x="207" y="92"/>
                    <a:pt x="207" y="92"/>
                    <a:pt x="207" y="92"/>
                  </a:cubicBezTo>
                  <a:cubicBezTo>
                    <a:pt x="200" y="92"/>
                    <a:pt x="200" y="92"/>
                    <a:pt x="200" y="92"/>
                  </a:cubicBezTo>
                  <a:cubicBezTo>
                    <a:pt x="194" y="92"/>
                    <a:pt x="194" y="92"/>
                    <a:pt x="194" y="92"/>
                  </a:cubicBezTo>
                  <a:cubicBezTo>
                    <a:pt x="194" y="61"/>
                    <a:pt x="194" y="61"/>
                    <a:pt x="194" y="61"/>
                  </a:cubicBezTo>
                  <a:cubicBezTo>
                    <a:pt x="163" y="61"/>
                    <a:pt x="163" y="61"/>
                    <a:pt x="163" y="61"/>
                  </a:cubicBezTo>
                  <a:lnTo>
                    <a:pt x="163" y="48"/>
                  </a:lnTo>
                  <a:close/>
                  <a:moveTo>
                    <a:pt x="177" y="89"/>
                  </a:moveTo>
                  <a:cubicBezTo>
                    <a:pt x="177" y="97"/>
                    <a:pt x="177" y="97"/>
                    <a:pt x="177" y="97"/>
                  </a:cubicBezTo>
                  <a:cubicBezTo>
                    <a:pt x="164" y="101"/>
                    <a:pt x="153" y="108"/>
                    <a:pt x="146" y="119"/>
                  </a:cubicBezTo>
                  <a:cubicBezTo>
                    <a:pt x="140" y="116"/>
                    <a:pt x="133" y="114"/>
                    <a:pt x="125" y="113"/>
                  </a:cubicBezTo>
                  <a:cubicBezTo>
                    <a:pt x="140" y="101"/>
                    <a:pt x="158" y="93"/>
                    <a:pt x="177" y="89"/>
                  </a:cubicBezTo>
                  <a:moveTo>
                    <a:pt x="89" y="149"/>
                  </a:moveTo>
                  <a:cubicBezTo>
                    <a:pt x="89" y="143"/>
                    <a:pt x="91" y="134"/>
                    <a:pt x="111" y="134"/>
                  </a:cubicBezTo>
                  <a:cubicBezTo>
                    <a:pt x="126" y="134"/>
                    <a:pt x="133" y="136"/>
                    <a:pt x="136" y="138"/>
                  </a:cubicBezTo>
                  <a:cubicBezTo>
                    <a:pt x="137" y="139"/>
                    <a:pt x="138" y="140"/>
                    <a:pt x="138" y="147"/>
                  </a:cubicBezTo>
                  <a:cubicBezTo>
                    <a:pt x="138" y="199"/>
                    <a:pt x="138" y="199"/>
                    <a:pt x="138" y="199"/>
                  </a:cubicBezTo>
                  <a:cubicBezTo>
                    <a:pt x="89" y="199"/>
                    <a:pt x="89" y="199"/>
                    <a:pt x="89" y="199"/>
                  </a:cubicBezTo>
                  <a:lnTo>
                    <a:pt x="89" y="149"/>
                  </a:lnTo>
                  <a:close/>
                  <a:moveTo>
                    <a:pt x="200" y="221"/>
                  </a:moveTo>
                  <a:cubicBezTo>
                    <a:pt x="200" y="221"/>
                    <a:pt x="200" y="221"/>
                    <a:pt x="200" y="221"/>
                  </a:cubicBezTo>
                  <a:cubicBezTo>
                    <a:pt x="374" y="221"/>
                    <a:pt x="374" y="221"/>
                    <a:pt x="374" y="221"/>
                  </a:cubicBezTo>
                  <a:cubicBezTo>
                    <a:pt x="374" y="224"/>
                    <a:pt x="375" y="228"/>
                    <a:pt x="376" y="231"/>
                  </a:cubicBezTo>
                  <a:cubicBezTo>
                    <a:pt x="294" y="231"/>
                    <a:pt x="294" y="231"/>
                    <a:pt x="294" y="231"/>
                  </a:cubicBezTo>
                  <a:cubicBezTo>
                    <a:pt x="260" y="231"/>
                    <a:pt x="245" y="240"/>
                    <a:pt x="245" y="259"/>
                  </a:cubicBezTo>
                  <a:cubicBezTo>
                    <a:pt x="245" y="266"/>
                    <a:pt x="248" y="272"/>
                    <a:pt x="254" y="277"/>
                  </a:cubicBezTo>
                  <a:cubicBezTo>
                    <a:pt x="250" y="279"/>
                    <a:pt x="233" y="284"/>
                    <a:pt x="231" y="285"/>
                  </a:cubicBezTo>
                  <a:cubicBezTo>
                    <a:pt x="229" y="283"/>
                    <a:pt x="225" y="280"/>
                    <a:pt x="225" y="274"/>
                  </a:cubicBezTo>
                  <a:cubicBezTo>
                    <a:pt x="226" y="272"/>
                    <a:pt x="230" y="266"/>
                    <a:pt x="230" y="258"/>
                  </a:cubicBezTo>
                  <a:cubicBezTo>
                    <a:pt x="230" y="246"/>
                    <a:pt x="222" y="234"/>
                    <a:pt x="200" y="233"/>
                  </a:cubicBezTo>
                  <a:cubicBezTo>
                    <a:pt x="190" y="233"/>
                    <a:pt x="184" y="236"/>
                    <a:pt x="178" y="240"/>
                  </a:cubicBezTo>
                  <a:cubicBezTo>
                    <a:pt x="178" y="241"/>
                    <a:pt x="178" y="241"/>
                    <a:pt x="177" y="241"/>
                  </a:cubicBezTo>
                  <a:cubicBezTo>
                    <a:pt x="168" y="244"/>
                    <a:pt x="163" y="250"/>
                    <a:pt x="163" y="258"/>
                  </a:cubicBezTo>
                  <a:cubicBezTo>
                    <a:pt x="163" y="267"/>
                    <a:pt x="163" y="267"/>
                    <a:pt x="163" y="267"/>
                  </a:cubicBezTo>
                  <a:cubicBezTo>
                    <a:pt x="163" y="267"/>
                    <a:pt x="167" y="267"/>
                    <a:pt x="169" y="268"/>
                  </a:cubicBezTo>
                  <a:cubicBezTo>
                    <a:pt x="172" y="269"/>
                    <a:pt x="173" y="270"/>
                    <a:pt x="174" y="272"/>
                  </a:cubicBezTo>
                  <a:cubicBezTo>
                    <a:pt x="176" y="275"/>
                    <a:pt x="174" y="283"/>
                    <a:pt x="169" y="285"/>
                  </a:cubicBezTo>
                  <a:cubicBezTo>
                    <a:pt x="167" y="284"/>
                    <a:pt x="150" y="279"/>
                    <a:pt x="146" y="277"/>
                  </a:cubicBezTo>
                  <a:cubicBezTo>
                    <a:pt x="152" y="272"/>
                    <a:pt x="156" y="266"/>
                    <a:pt x="156" y="259"/>
                  </a:cubicBezTo>
                  <a:cubicBezTo>
                    <a:pt x="156" y="240"/>
                    <a:pt x="141" y="231"/>
                    <a:pt x="106" y="231"/>
                  </a:cubicBezTo>
                  <a:cubicBezTo>
                    <a:pt x="26" y="231"/>
                    <a:pt x="26" y="231"/>
                    <a:pt x="26" y="231"/>
                  </a:cubicBezTo>
                  <a:cubicBezTo>
                    <a:pt x="27" y="228"/>
                    <a:pt x="28" y="224"/>
                    <a:pt x="29" y="221"/>
                  </a:cubicBezTo>
                  <a:lnTo>
                    <a:pt x="200" y="221"/>
                  </a:lnTo>
                  <a:close/>
                  <a:moveTo>
                    <a:pt x="41" y="391"/>
                  </a:moveTo>
                  <a:cubicBezTo>
                    <a:pt x="38" y="379"/>
                    <a:pt x="35" y="369"/>
                    <a:pt x="33" y="357"/>
                  </a:cubicBezTo>
                  <a:cubicBezTo>
                    <a:pt x="57" y="354"/>
                    <a:pt x="116" y="344"/>
                    <a:pt x="158" y="338"/>
                  </a:cubicBezTo>
                  <a:lnTo>
                    <a:pt x="41" y="391"/>
                  </a:lnTo>
                  <a:close/>
                  <a:moveTo>
                    <a:pt x="168" y="357"/>
                  </a:moveTo>
                  <a:cubicBezTo>
                    <a:pt x="145" y="391"/>
                    <a:pt x="145" y="391"/>
                    <a:pt x="145" y="391"/>
                  </a:cubicBezTo>
                  <a:cubicBezTo>
                    <a:pt x="95" y="391"/>
                    <a:pt x="95" y="391"/>
                    <a:pt x="95" y="391"/>
                  </a:cubicBezTo>
                  <a:lnTo>
                    <a:pt x="168" y="357"/>
                  </a:lnTo>
                  <a:close/>
                  <a:moveTo>
                    <a:pt x="47" y="413"/>
                  </a:moveTo>
                  <a:cubicBezTo>
                    <a:pt x="152" y="413"/>
                    <a:pt x="152" y="413"/>
                    <a:pt x="152" y="413"/>
                  </a:cubicBezTo>
                  <a:cubicBezTo>
                    <a:pt x="152" y="463"/>
                    <a:pt x="152" y="463"/>
                    <a:pt x="152" y="463"/>
                  </a:cubicBezTo>
                  <a:cubicBezTo>
                    <a:pt x="64" y="463"/>
                    <a:pt x="64" y="463"/>
                    <a:pt x="64" y="463"/>
                  </a:cubicBezTo>
                  <a:cubicBezTo>
                    <a:pt x="58" y="446"/>
                    <a:pt x="52" y="429"/>
                    <a:pt x="47" y="413"/>
                  </a:cubicBezTo>
                  <a:moveTo>
                    <a:pt x="152" y="650"/>
                  </a:moveTo>
                  <a:cubicBezTo>
                    <a:pt x="137" y="623"/>
                    <a:pt x="119" y="591"/>
                    <a:pt x="103" y="556"/>
                  </a:cubicBezTo>
                  <a:cubicBezTo>
                    <a:pt x="152" y="556"/>
                    <a:pt x="152" y="556"/>
                    <a:pt x="152" y="556"/>
                  </a:cubicBezTo>
                  <a:lnTo>
                    <a:pt x="152" y="650"/>
                  </a:lnTo>
                  <a:close/>
                  <a:moveTo>
                    <a:pt x="249" y="650"/>
                  </a:moveTo>
                  <a:cubicBezTo>
                    <a:pt x="249" y="556"/>
                    <a:pt x="249" y="556"/>
                    <a:pt x="249" y="556"/>
                  </a:cubicBezTo>
                  <a:cubicBezTo>
                    <a:pt x="299" y="556"/>
                    <a:pt x="299" y="556"/>
                    <a:pt x="299" y="556"/>
                  </a:cubicBezTo>
                  <a:cubicBezTo>
                    <a:pt x="282" y="591"/>
                    <a:pt x="265" y="623"/>
                    <a:pt x="249" y="650"/>
                  </a:cubicBezTo>
                  <a:moveTo>
                    <a:pt x="327" y="492"/>
                  </a:moveTo>
                  <a:cubicBezTo>
                    <a:pt x="321" y="507"/>
                    <a:pt x="314" y="520"/>
                    <a:pt x="308" y="534"/>
                  </a:cubicBezTo>
                  <a:cubicBezTo>
                    <a:pt x="238" y="534"/>
                    <a:pt x="238" y="534"/>
                    <a:pt x="238" y="534"/>
                  </a:cubicBezTo>
                  <a:cubicBezTo>
                    <a:pt x="227" y="534"/>
                    <a:pt x="227" y="534"/>
                    <a:pt x="227" y="534"/>
                  </a:cubicBezTo>
                  <a:cubicBezTo>
                    <a:pt x="227" y="684"/>
                    <a:pt x="227" y="684"/>
                    <a:pt x="227" y="684"/>
                  </a:cubicBezTo>
                  <a:cubicBezTo>
                    <a:pt x="219" y="695"/>
                    <a:pt x="212" y="704"/>
                    <a:pt x="206" y="711"/>
                  </a:cubicBezTo>
                  <a:cubicBezTo>
                    <a:pt x="204" y="712"/>
                    <a:pt x="202" y="715"/>
                    <a:pt x="200" y="716"/>
                  </a:cubicBezTo>
                  <a:cubicBezTo>
                    <a:pt x="199" y="715"/>
                    <a:pt x="196" y="712"/>
                    <a:pt x="194" y="711"/>
                  </a:cubicBezTo>
                  <a:cubicBezTo>
                    <a:pt x="188" y="704"/>
                    <a:pt x="182" y="695"/>
                    <a:pt x="173" y="684"/>
                  </a:cubicBezTo>
                  <a:cubicBezTo>
                    <a:pt x="173" y="534"/>
                    <a:pt x="173" y="534"/>
                    <a:pt x="173" y="534"/>
                  </a:cubicBezTo>
                  <a:cubicBezTo>
                    <a:pt x="163" y="534"/>
                    <a:pt x="163" y="534"/>
                    <a:pt x="163" y="534"/>
                  </a:cubicBezTo>
                  <a:cubicBezTo>
                    <a:pt x="93" y="534"/>
                    <a:pt x="93" y="534"/>
                    <a:pt x="93" y="534"/>
                  </a:cubicBezTo>
                  <a:cubicBezTo>
                    <a:pt x="87" y="520"/>
                    <a:pt x="81" y="507"/>
                    <a:pt x="75" y="492"/>
                  </a:cubicBezTo>
                  <a:cubicBezTo>
                    <a:pt x="74" y="490"/>
                    <a:pt x="73" y="487"/>
                    <a:pt x="72" y="484"/>
                  </a:cubicBezTo>
                  <a:cubicBezTo>
                    <a:pt x="173" y="484"/>
                    <a:pt x="173" y="484"/>
                    <a:pt x="173" y="484"/>
                  </a:cubicBezTo>
                  <a:cubicBezTo>
                    <a:pt x="173" y="413"/>
                    <a:pt x="173" y="413"/>
                    <a:pt x="173" y="413"/>
                  </a:cubicBezTo>
                  <a:cubicBezTo>
                    <a:pt x="200" y="413"/>
                    <a:pt x="200" y="413"/>
                    <a:pt x="200" y="413"/>
                  </a:cubicBezTo>
                  <a:cubicBezTo>
                    <a:pt x="227" y="413"/>
                    <a:pt x="227" y="413"/>
                    <a:pt x="227" y="413"/>
                  </a:cubicBezTo>
                  <a:cubicBezTo>
                    <a:pt x="227" y="484"/>
                    <a:pt x="227" y="484"/>
                    <a:pt x="227" y="484"/>
                  </a:cubicBezTo>
                  <a:cubicBezTo>
                    <a:pt x="330" y="484"/>
                    <a:pt x="330" y="484"/>
                    <a:pt x="330" y="484"/>
                  </a:cubicBezTo>
                  <a:cubicBezTo>
                    <a:pt x="329" y="487"/>
                    <a:pt x="328" y="490"/>
                    <a:pt x="327" y="492"/>
                  </a:cubicBezTo>
                  <a:moveTo>
                    <a:pt x="171" y="391"/>
                  </a:moveTo>
                  <a:cubicBezTo>
                    <a:pt x="189" y="364"/>
                    <a:pt x="189" y="364"/>
                    <a:pt x="189" y="364"/>
                  </a:cubicBezTo>
                  <a:cubicBezTo>
                    <a:pt x="189" y="391"/>
                    <a:pt x="189" y="391"/>
                    <a:pt x="189" y="391"/>
                  </a:cubicBezTo>
                  <a:lnTo>
                    <a:pt x="171" y="391"/>
                  </a:lnTo>
                  <a:close/>
                  <a:moveTo>
                    <a:pt x="211" y="391"/>
                  </a:moveTo>
                  <a:cubicBezTo>
                    <a:pt x="211" y="364"/>
                    <a:pt x="211" y="364"/>
                    <a:pt x="211" y="364"/>
                  </a:cubicBezTo>
                  <a:cubicBezTo>
                    <a:pt x="230" y="391"/>
                    <a:pt x="230" y="391"/>
                    <a:pt x="230" y="391"/>
                  </a:cubicBezTo>
                  <a:lnTo>
                    <a:pt x="211" y="391"/>
                  </a:lnTo>
                  <a:close/>
                  <a:moveTo>
                    <a:pt x="338" y="463"/>
                  </a:moveTo>
                  <a:cubicBezTo>
                    <a:pt x="249" y="463"/>
                    <a:pt x="249" y="463"/>
                    <a:pt x="249" y="463"/>
                  </a:cubicBezTo>
                  <a:cubicBezTo>
                    <a:pt x="249" y="413"/>
                    <a:pt x="249" y="413"/>
                    <a:pt x="249" y="413"/>
                  </a:cubicBezTo>
                  <a:cubicBezTo>
                    <a:pt x="355" y="413"/>
                    <a:pt x="355" y="413"/>
                    <a:pt x="355" y="413"/>
                  </a:cubicBezTo>
                  <a:cubicBezTo>
                    <a:pt x="350" y="429"/>
                    <a:pt x="344" y="446"/>
                    <a:pt x="338" y="463"/>
                  </a:cubicBezTo>
                  <a:moveTo>
                    <a:pt x="232" y="357"/>
                  </a:moveTo>
                  <a:cubicBezTo>
                    <a:pt x="307" y="391"/>
                    <a:pt x="307" y="391"/>
                    <a:pt x="307" y="391"/>
                  </a:cubicBezTo>
                  <a:cubicBezTo>
                    <a:pt x="256" y="391"/>
                    <a:pt x="256" y="391"/>
                    <a:pt x="256" y="391"/>
                  </a:cubicBezTo>
                  <a:lnTo>
                    <a:pt x="232" y="357"/>
                  </a:lnTo>
                  <a:close/>
                  <a:moveTo>
                    <a:pt x="361" y="391"/>
                  </a:moveTo>
                  <a:cubicBezTo>
                    <a:pt x="361" y="391"/>
                    <a:pt x="361" y="391"/>
                    <a:pt x="361" y="391"/>
                  </a:cubicBezTo>
                  <a:cubicBezTo>
                    <a:pt x="244" y="338"/>
                    <a:pt x="244" y="338"/>
                    <a:pt x="244" y="338"/>
                  </a:cubicBezTo>
                  <a:cubicBezTo>
                    <a:pt x="285" y="344"/>
                    <a:pt x="345" y="354"/>
                    <a:pt x="369" y="357"/>
                  </a:cubicBezTo>
                  <a:cubicBezTo>
                    <a:pt x="367" y="369"/>
                    <a:pt x="364" y="379"/>
                    <a:pt x="361" y="391"/>
                  </a:cubicBezTo>
                  <a:moveTo>
                    <a:pt x="374" y="336"/>
                  </a:moveTo>
                  <a:cubicBezTo>
                    <a:pt x="235" y="315"/>
                    <a:pt x="235" y="315"/>
                    <a:pt x="235" y="315"/>
                  </a:cubicBezTo>
                  <a:cubicBezTo>
                    <a:pt x="236" y="319"/>
                    <a:pt x="238" y="324"/>
                    <a:pt x="238" y="329"/>
                  </a:cubicBezTo>
                  <a:cubicBezTo>
                    <a:pt x="238" y="348"/>
                    <a:pt x="222" y="364"/>
                    <a:pt x="201" y="364"/>
                  </a:cubicBezTo>
                  <a:cubicBezTo>
                    <a:pt x="200" y="364"/>
                    <a:pt x="200" y="364"/>
                    <a:pt x="200" y="364"/>
                  </a:cubicBezTo>
                  <a:cubicBezTo>
                    <a:pt x="199" y="364"/>
                    <a:pt x="199" y="364"/>
                    <a:pt x="199" y="364"/>
                  </a:cubicBezTo>
                  <a:cubicBezTo>
                    <a:pt x="179" y="364"/>
                    <a:pt x="164" y="348"/>
                    <a:pt x="164" y="329"/>
                  </a:cubicBezTo>
                  <a:cubicBezTo>
                    <a:pt x="164" y="324"/>
                    <a:pt x="165" y="319"/>
                    <a:pt x="167" y="315"/>
                  </a:cubicBezTo>
                  <a:cubicBezTo>
                    <a:pt x="29" y="336"/>
                    <a:pt x="29" y="336"/>
                    <a:pt x="29" y="336"/>
                  </a:cubicBezTo>
                  <a:cubicBezTo>
                    <a:pt x="24" y="313"/>
                    <a:pt x="22" y="292"/>
                    <a:pt x="22" y="272"/>
                  </a:cubicBezTo>
                  <a:cubicBezTo>
                    <a:pt x="22" y="265"/>
                    <a:pt x="23" y="259"/>
                    <a:pt x="23" y="252"/>
                  </a:cubicBezTo>
                  <a:cubicBezTo>
                    <a:pt x="106" y="252"/>
                    <a:pt x="106" y="252"/>
                    <a:pt x="106" y="252"/>
                  </a:cubicBezTo>
                  <a:cubicBezTo>
                    <a:pt x="129" y="252"/>
                    <a:pt x="131" y="255"/>
                    <a:pt x="132" y="256"/>
                  </a:cubicBezTo>
                  <a:cubicBezTo>
                    <a:pt x="133" y="257"/>
                    <a:pt x="134" y="261"/>
                    <a:pt x="132" y="262"/>
                  </a:cubicBezTo>
                  <a:cubicBezTo>
                    <a:pt x="126" y="265"/>
                    <a:pt x="119" y="269"/>
                    <a:pt x="119" y="280"/>
                  </a:cubicBezTo>
                  <a:cubicBezTo>
                    <a:pt x="119" y="280"/>
                    <a:pt x="119" y="280"/>
                    <a:pt x="119" y="280"/>
                  </a:cubicBezTo>
                  <a:cubicBezTo>
                    <a:pt x="119" y="289"/>
                    <a:pt x="127" y="293"/>
                    <a:pt x="145" y="300"/>
                  </a:cubicBezTo>
                  <a:cubicBezTo>
                    <a:pt x="151" y="302"/>
                    <a:pt x="170" y="309"/>
                    <a:pt x="170" y="309"/>
                  </a:cubicBezTo>
                  <a:cubicBezTo>
                    <a:pt x="174" y="307"/>
                    <a:pt x="174" y="307"/>
                    <a:pt x="174" y="307"/>
                  </a:cubicBezTo>
                  <a:cubicBezTo>
                    <a:pt x="180" y="304"/>
                    <a:pt x="194" y="295"/>
                    <a:pt x="194" y="278"/>
                  </a:cubicBezTo>
                  <a:cubicBezTo>
                    <a:pt x="194" y="276"/>
                    <a:pt x="194" y="275"/>
                    <a:pt x="194" y="273"/>
                  </a:cubicBezTo>
                  <a:cubicBezTo>
                    <a:pt x="194" y="271"/>
                    <a:pt x="193" y="269"/>
                    <a:pt x="192" y="268"/>
                  </a:cubicBezTo>
                  <a:cubicBezTo>
                    <a:pt x="192" y="268"/>
                    <a:pt x="192" y="268"/>
                    <a:pt x="192" y="268"/>
                  </a:cubicBezTo>
                  <a:cubicBezTo>
                    <a:pt x="189" y="262"/>
                    <a:pt x="185" y="260"/>
                    <a:pt x="185" y="260"/>
                  </a:cubicBezTo>
                  <a:cubicBezTo>
                    <a:pt x="185" y="260"/>
                    <a:pt x="187" y="253"/>
                    <a:pt x="198" y="252"/>
                  </a:cubicBezTo>
                  <a:cubicBezTo>
                    <a:pt x="198" y="252"/>
                    <a:pt x="199" y="252"/>
                    <a:pt x="200" y="252"/>
                  </a:cubicBezTo>
                  <a:cubicBezTo>
                    <a:pt x="200" y="252"/>
                    <a:pt x="200" y="252"/>
                    <a:pt x="200" y="252"/>
                  </a:cubicBezTo>
                  <a:cubicBezTo>
                    <a:pt x="206" y="252"/>
                    <a:pt x="210" y="256"/>
                    <a:pt x="210" y="262"/>
                  </a:cubicBezTo>
                  <a:cubicBezTo>
                    <a:pt x="210" y="268"/>
                    <a:pt x="205" y="270"/>
                    <a:pt x="205" y="278"/>
                  </a:cubicBezTo>
                  <a:cubicBezTo>
                    <a:pt x="205" y="295"/>
                    <a:pt x="219" y="304"/>
                    <a:pt x="226" y="307"/>
                  </a:cubicBezTo>
                  <a:cubicBezTo>
                    <a:pt x="230" y="309"/>
                    <a:pt x="230" y="309"/>
                    <a:pt x="230" y="309"/>
                  </a:cubicBezTo>
                  <a:cubicBezTo>
                    <a:pt x="230" y="309"/>
                    <a:pt x="249" y="302"/>
                    <a:pt x="255" y="300"/>
                  </a:cubicBezTo>
                  <a:cubicBezTo>
                    <a:pt x="274" y="293"/>
                    <a:pt x="281" y="289"/>
                    <a:pt x="281" y="280"/>
                  </a:cubicBezTo>
                  <a:cubicBezTo>
                    <a:pt x="281" y="280"/>
                    <a:pt x="281" y="280"/>
                    <a:pt x="281" y="280"/>
                  </a:cubicBezTo>
                  <a:cubicBezTo>
                    <a:pt x="281" y="269"/>
                    <a:pt x="274" y="265"/>
                    <a:pt x="269" y="262"/>
                  </a:cubicBezTo>
                  <a:cubicBezTo>
                    <a:pt x="266" y="261"/>
                    <a:pt x="267" y="257"/>
                    <a:pt x="269" y="256"/>
                  </a:cubicBezTo>
                  <a:cubicBezTo>
                    <a:pt x="270" y="255"/>
                    <a:pt x="272" y="252"/>
                    <a:pt x="294" y="252"/>
                  </a:cubicBezTo>
                  <a:cubicBezTo>
                    <a:pt x="379" y="252"/>
                    <a:pt x="379" y="252"/>
                    <a:pt x="379" y="252"/>
                  </a:cubicBezTo>
                  <a:cubicBezTo>
                    <a:pt x="379" y="259"/>
                    <a:pt x="380" y="265"/>
                    <a:pt x="380" y="272"/>
                  </a:cubicBezTo>
                  <a:cubicBezTo>
                    <a:pt x="380" y="292"/>
                    <a:pt x="378" y="313"/>
                    <a:pt x="374" y="3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224155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018A3C2B-65A4-411C-BAD9-3682E208D1F0}" type="datetimeFigureOut">
              <a:rPr lang="nl-NL" smtClean="0"/>
              <a:t>9-2-2022</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018D183-0AB2-4809-B470-C5D65AE1D7A6}" type="slidenum">
              <a:rPr lang="nl-NL" smtClean="0"/>
              <a:t>‹nr.›</a:t>
            </a:fld>
            <a:endParaRPr lang="nl-NL"/>
          </a:p>
        </p:txBody>
      </p:sp>
    </p:spTree>
    <p:extLst>
      <p:ext uri="{BB962C8B-B14F-4D97-AF65-F5344CB8AC3E}">
        <p14:creationId xmlns:p14="http://schemas.microsoft.com/office/powerpoint/2010/main" val="4289148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504825" y="825070"/>
            <a:ext cx="8074533" cy="994172"/>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521208" y="1819241"/>
            <a:ext cx="8058150" cy="2813481"/>
          </a:xfrm>
          <a:prstGeom prst="rect">
            <a:avLst/>
          </a:prstGeom>
        </p:spPr>
        <p:txBody>
          <a:bodyPr/>
          <a:lstStyle>
            <a:lvl1pPr>
              <a:lnSpc>
                <a:spcPct val="125000"/>
              </a:lnSpc>
              <a:spcBef>
                <a:spcPts val="0"/>
              </a:spcBef>
              <a:defRPr sz="1725"/>
            </a:lvl1pPr>
            <a:lvl2pPr>
              <a:defRPr sz="1725"/>
            </a:lvl2pPr>
            <a:lvl3pPr>
              <a:defRPr sz="1725"/>
            </a:lvl3pPr>
            <a:lvl4pPr>
              <a:defRPr sz="1725"/>
            </a:lvl4pPr>
            <a:lvl5pPr>
              <a:defRPr sz="1725"/>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a:t>Voorbeeld voettekst | juli 2018</a:t>
            </a:r>
          </a:p>
        </p:txBody>
      </p:sp>
    </p:spTree>
    <p:extLst>
      <p:ext uri="{BB962C8B-B14F-4D97-AF65-F5344CB8AC3E}">
        <p14:creationId xmlns:p14="http://schemas.microsoft.com/office/powerpoint/2010/main" val="129764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dia 2">
    <p:spTree>
      <p:nvGrpSpPr>
        <p:cNvPr id="1" name=""/>
        <p:cNvGrpSpPr/>
        <p:nvPr/>
      </p:nvGrpSpPr>
      <p:grpSpPr>
        <a:xfrm>
          <a:off x="0" y="0"/>
          <a:ext cx="0" cy="0"/>
          <a:chOff x="0" y="0"/>
          <a:chExt cx="0" cy="0"/>
        </a:xfrm>
      </p:grpSpPr>
      <p:sp>
        <p:nvSpPr>
          <p:cNvPr id="7" name="Rechthoek 6"/>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ctrTitle"/>
          </p:nvPr>
        </p:nvSpPr>
        <p:spPr>
          <a:xfrm>
            <a:off x="846000" y="942026"/>
            <a:ext cx="7452000" cy="533400"/>
          </a:xfrm>
        </p:spPr>
        <p:txBody>
          <a:bodyPr/>
          <a:lstStyle>
            <a:lvl1pPr>
              <a:defRPr>
                <a:solidFill>
                  <a:schemeClr val="tx2"/>
                </a:solidFill>
              </a:defRPr>
            </a:lvl1pPr>
          </a:lstStyle>
          <a:p>
            <a:r>
              <a:rPr lang="nl-NL"/>
              <a:t>Klik om stijl te bewerken</a:t>
            </a:r>
            <a:endParaRPr lang="nl-NL" dirty="0"/>
          </a:p>
        </p:txBody>
      </p:sp>
      <p:sp>
        <p:nvSpPr>
          <p:cNvPr id="3" name="Ondertitel 2"/>
          <p:cNvSpPr>
            <a:spLocks noGrp="1"/>
          </p:cNvSpPr>
          <p:nvPr>
            <p:ph type="subTitle" idx="1"/>
          </p:nvPr>
        </p:nvSpPr>
        <p:spPr>
          <a:xfrm>
            <a:off x="845540" y="1427086"/>
            <a:ext cx="7452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
        <p:nvSpPr>
          <p:cNvPr id="11" name="Rechthoek 10"/>
          <p:cNvSpPr/>
          <p:nvPr/>
        </p:nvSpPr>
        <p:spPr>
          <a:xfrm>
            <a:off x="521500" y="3708000"/>
            <a:ext cx="8100000" cy="1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ijdelijke aanduiding voor tekst 13"/>
          <p:cNvSpPr>
            <a:spLocks noGrp="1"/>
          </p:cNvSpPr>
          <p:nvPr>
            <p:ph type="body" sz="quarter" idx="10"/>
          </p:nvPr>
        </p:nvSpPr>
        <p:spPr>
          <a:xfrm>
            <a:off x="846000" y="2657578"/>
            <a:ext cx="5346157" cy="635000"/>
          </a:xfrm>
        </p:spPr>
        <p:txBody>
          <a:bodyPr>
            <a:noAutofit/>
          </a:bodyPr>
          <a:lstStyle>
            <a:lvl1pPr marL="0" indent="0" algn="l">
              <a:buNone/>
              <a:defRPr>
                <a:solidFill>
                  <a:schemeClr val="tx2"/>
                </a:solidFill>
              </a:defRPr>
            </a:lvl1pPr>
          </a:lstStyle>
          <a:p>
            <a:pPr lvl="0"/>
            <a:r>
              <a:rPr lang="nl-NL"/>
              <a:t>Klikken om de tekststijl van het model te bewerken</a:t>
            </a:r>
          </a:p>
        </p:txBody>
      </p:sp>
      <p:pic>
        <p:nvPicPr>
          <p:cNvPr id="17" name="Afbeelding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000" y="4383446"/>
            <a:ext cx="2440350" cy="304088"/>
          </a:xfrm>
          <a:prstGeom prst="rect">
            <a:avLst/>
          </a:prstGeom>
        </p:spPr>
      </p:pic>
      <p:sp>
        <p:nvSpPr>
          <p:cNvPr id="9" name="Rechthoek 8"/>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85034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522000" y="787149"/>
            <a:ext cx="8100000" cy="533400"/>
          </a:xfrm>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0"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1"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278196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oofdstu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datum 2"/>
          <p:cNvSpPr>
            <a:spLocks noGrp="1"/>
          </p:cNvSpPr>
          <p:nvPr>
            <p:ph type="dt" sz="half" idx="10"/>
          </p:nvPr>
        </p:nvSpPr>
        <p:spPr/>
        <p:txBody>
          <a:bodyPr/>
          <a:lstStyle/>
          <a:p>
            <a:r>
              <a:rPr lang="nl-NL"/>
              <a:t>&lt;Datum&gt;</a:t>
            </a:r>
            <a:endParaRPr lang="nl-NL" dirty="0"/>
          </a:p>
        </p:txBody>
      </p:sp>
      <p:sp>
        <p:nvSpPr>
          <p:cNvPr id="4" name="Tijdelijke aanduiding voor voettekst 3"/>
          <p:cNvSpPr>
            <a:spLocks noGrp="1"/>
          </p:cNvSpPr>
          <p:nvPr>
            <p:ph type="ftr" sz="quarter" idx="11"/>
          </p:nvPr>
        </p:nvSpPr>
        <p:spPr/>
        <p:txBody>
          <a:bodyPr/>
          <a:lstStyle/>
          <a:p>
            <a:r>
              <a:rPr lang="nl-NL"/>
              <a:t>&lt;Titel van de presentatie&gt;</a:t>
            </a:r>
            <a:endParaRPr lang="nl-NL" dirty="0"/>
          </a:p>
        </p:txBody>
      </p:sp>
      <p:sp>
        <p:nvSpPr>
          <p:cNvPr id="5" name="Tijdelijke aanduiding voor dianummer 4"/>
          <p:cNvSpPr>
            <a:spLocks noGrp="1"/>
          </p:cNvSpPr>
          <p:nvPr>
            <p:ph type="sldNum" sz="quarter" idx="12"/>
          </p:nvPr>
        </p:nvSpPr>
        <p:spPr/>
        <p:txBody>
          <a:bodyPr/>
          <a:lstStyle/>
          <a:p>
            <a:r>
              <a:rPr lang="nl-NL" dirty="0"/>
              <a:t>Pagina </a:t>
            </a:r>
            <a:fld id="{7FC9B413-936F-403B-BC98-20250EBFF374}" type="slidenum">
              <a:rPr lang="nl-NL" smtClean="0"/>
              <a:pPr/>
              <a:t>‹nr.›</a:t>
            </a:fld>
            <a:endParaRPr lang="nl-NL" dirty="0"/>
          </a:p>
        </p:txBody>
      </p:sp>
      <p:sp>
        <p:nvSpPr>
          <p:cNvPr id="6" name="Ondertitel 2"/>
          <p:cNvSpPr>
            <a:spLocks noGrp="1"/>
          </p:cNvSpPr>
          <p:nvPr>
            <p:ph type="subTitle" idx="1"/>
          </p:nvPr>
        </p:nvSpPr>
        <p:spPr>
          <a:xfrm>
            <a:off x="522000" y="1526001"/>
            <a:ext cx="8100000" cy="533400"/>
          </a:xfrm>
        </p:spPr>
        <p:txBody>
          <a:bodyPr>
            <a:noAutofit/>
          </a:bodyPr>
          <a:lstStyle>
            <a:lvl1pPr marL="0" indent="0" algn="l">
              <a:lnSpc>
                <a:spcPts val="4200"/>
              </a:lnSpc>
              <a:buNone/>
              <a:defRPr sz="4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NL" dirty="0"/>
          </a:p>
        </p:txBody>
      </p:sp>
    </p:spTree>
    <p:extLst>
      <p:ext uri="{BB962C8B-B14F-4D97-AF65-F5344CB8AC3E}">
        <p14:creationId xmlns:p14="http://schemas.microsoft.com/office/powerpoint/2010/main" val="808550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dia met grafiek">
    <p:spTree>
      <p:nvGrpSpPr>
        <p:cNvPr id="1" name=""/>
        <p:cNvGrpSpPr/>
        <p:nvPr/>
      </p:nvGrpSpPr>
      <p:grpSpPr>
        <a:xfrm>
          <a:off x="0" y="0"/>
          <a:ext cx="0" cy="0"/>
          <a:chOff x="0" y="0"/>
          <a:chExt cx="0" cy="0"/>
        </a:xfrm>
      </p:grpSpPr>
      <p:sp>
        <p:nvSpPr>
          <p:cNvPr id="2" name="Titel 1"/>
          <p:cNvSpPr>
            <a:spLocks noGrp="1"/>
          </p:cNvSpPr>
          <p:nvPr>
            <p:ph type="title"/>
          </p:nvPr>
        </p:nvSpPr>
        <p:spPr>
          <a:xfrm>
            <a:off x="522000" y="784800"/>
            <a:ext cx="8100000" cy="532800"/>
          </a:xfrm>
        </p:spPr>
        <p:txBody>
          <a:bodyPr/>
          <a:lstStyle/>
          <a:p>
            <a:r>
              <a:rPr lang="nl-NL"/>
              <a:t>Klik om stijl te bewerken</a:t>
            </a:r>
            <a:endParaRPr lang="nl-NL" dirty="0"/>
          </a:p>
        </p:txBody>
      </p:sp>
      <p:sp>
        <p:nvSpPr>
          <p:cNvPr id="9" name="Tijdelijke aanduiding voor grafiek 8"/>
          <p:cNvSpPr>
            <a:spLocks noGrp="1"/>
          </p:cNvSpPr>
          <p:nvPr>
            <p:ph type="chart" sz="quarter" idx="13"/>
          </p:nvPr>
        </p:nvSpPr>
        <p:spPr>
          <a:xfrm>
            <a:off x="4647600" y="1526400"/>
            <a:ext cx="3974900" cy="2826000"/>
          </a:xfrm>
        </p:spPr>
        <p:txBody>
          <a:bodyPr/>
          <a:lstStyle>
            <a:lvl1pPr marL="0" indent="0">
              <a:buNone/>
              <a:defRPr/>
            </a:lvl1pPr>
          </a:lstStyle>
          <a:p>
            <a:r>
              <a:rPr lang="nl-NL"/>
              <a:t>Klik op het pictogram als u een grafiek wilt toevoegen</a:t>
            </a:r>
            <a:endParaRPr lang="nl-NL" dirty="0"/>
          </a:p>
        </p:txBody>
      </p:sp>
      <p:sp>
        <p:nvSpPr>
          <p:cNvPr id="11" name="Tijdelijke aanduiding voor tekst 10"/>
          <p:cNvSpPr>
            <a:spLocks noGrp="1"/>
          </p:cNvSpPr>
          <p:nvPr>
            <p:ph type="body" sz="quarter" idx="14"/>
          </p:nvPr>
        </p:nvSpPr>
        <p:spPr>
          <a:xfrm>
            <a:off x="522288" y="1527182"/>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12"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3"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1014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dia met beeld">
    <p:spTree>
      <p:nvGrpSpPr>
        <p:cNvPr id="1" name=""/>
        <p:cNvGrpSpPr/>
        <p:nvPr/>
      </p:nvGrpSpPr>
      <p:grpSpPr>
        <a:xfrm>
          <a:off x="0" y="0"/>
          <a:ext cx="0" cy="0"/>
          <a:chOff x="0" y="0"/>
          <a:chExt cx="0" cy="0"/>
        </a:xfrm>
      </p:grpSpPr>
      <p:sp>
        <p:nvSpPr>
          <p:cNvPr id="11" name="Tijdelijke aanduiding voor tekst 10"/>
          <p:cNvSpPr>
            <a:spLocks noGrp="1"/>
          </p:cNvSpPr>
          <p:nvPr>
            <p:ph type="body" sz="quarter" idx="14"/>
          </p:nvPr>
        </p:nvSpPr>
        <p:spPr>
          <a:xfrm>
            <a:off x="522288" y="1526400"/>
            <a:ext cx="4039200" cy="2826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Tijdelijke aanduiding voor afbeelding 3"/>
          <p:cNvSpPr>
            <a:spLocks noGrp="1"/>
          </p:cNvSpPr>
          <p:nvPr>
            <p:ph type="pic" sz="quarter" idx="15"/>
          </p:nvPr>
        </p:nvSpPr>
        <p:spPr>
          <a:xfrm>
            <a:off x="4647600" y="1526400"/>
            <a:ext cx="3974900" cy="2826000"/>
          </a:xfrm>
        </p:spPr>
        <p:txBody>
          <a:bodyPr/>
          <a:lstStyle>
            <a:lvl1pPr marL="0" indent="0">
              <a:buNone/>
              <a:defRPr/>
            </a:lvl1pPr>
          </a:lstStyle>
          <a:p>
            <a:r>
              <a:rPr lang="nl-NL"/>
              <a:t>Klik op het pictogram als u een afbeelding wilt toevoegen</a:t>
            </a:r>
            <a:endParaRPr lang="nl-NL" dirty="0"/>
          </a:p>
        </p:txBody>
      </p:sp>
      <p:sp>
        <p:nvSpPr>
          <p:cNvPr id="8"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2"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
        <p:nvSpPr>
          <p:cNvPr id="10"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1457219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eelddia met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1526400"/>
            <a:ext cx="8101000" cy="2826000"/>
          </a:xfrm>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
        <p:nvSpPr>
          <p:cNvPr id="8" name="Titel 1"/>
          <p:cNvSpPr>
            <a:spLocks noGrp="1"/>
          </p:cNvSpPr>
          <p:nvPr>
            <p:ph type="title"/>
          </p:nvPr>
        </p:nvSpPr>
        <p:spPr>
          <a:xfrm>
            <a:off x="522000" y="784800"/>
            <a:ext cx="8100000" cy="532800"/>
          </a:xfrm>
        </p:spPr>
        <p:txBody>
          <a:bodyPr/>
          <a:lstStyle/>
          <a:p>
            <a:r>
              <a:rPr lang="nl-NL"/>
              <a:t>Klik om stijl te bewerken</a:t>
            </a:r>
            <a:endParaRPr lang="nl-NL" dirty="0"/>
          </a:p>
        </p:txBody>
      </p:sp>
    </p:spTree>
    <p:extLst>
      <p:ext uri="{BB962C8B-B14F-4D97-AF65-F5344CB8AC3E}">
        <p14:creationId xmlns:p14="http://schemas.microsoft.com/office/powerpoint/2010/main" val="34733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eelddia zonder titel">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521500" y="444698"/>
            <a:ext cx="8101000" cy="3909600"/>
          </a:xfrm>
          <a:solidFill>
            <a:schemeClr val="bg1"/>
          </a:solidFill>
        </p:spPr>
        <p:txBody>
          <a:bodyPr/>
          <a:lstStyle>
            <a:lvl1pPr marL="0" indent="0">
              <a:buNone/>
              <a:defRPr/>
            </a:lvl1pPr>
          </a:lstStyle>
          <a:p>
            <a:r>
              <a:rPr lang="nl-NL"/>
              <a:t>Klik op het pictogram als u een afbeelding wilt toevoegen</a:t>
            </a:r>
            <a:endParaRPr lang="nl-NL" dirty="0"/>
          </a:p>
        </p:txBody>
      </p:sp>
      <p:sp>
        <p:nvSpPr>
          <p:cNvPr id="7"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9"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10"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Tree>
    <p:extLst>
      <p:ext uri="{BB962C8B-B14F-4D97-AF65-F5344CB8AC3E}">
        <p14:creationId xmlns:p14="http://schemas.microsoft.com/office/powerpoint/2010/main" val="369585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eelddia">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5"/>
          </p:nvPr>
        </p:nvSpPr>
        <p:spPr>
          <a:xfrm>
            <a:off x="0" y="1"/>
            <a:ext cx="9144000" cy="5143499"/>
          </a:xfrm>
          <a:solidFill>
            <a:schemeClr val="bg1"/>
          </a:solidFill>
        </p:spPr>
        <p:txBody>
          <a:bodyPr/>
          <a:lstStyle>
            <a:lvl1pPr marL="0" indent="0">
              <a:buNone/>
              <a:defRPr/>
            </a:lvl1pPr>
          </a:lstStyle>
          <a:p>
            <a:r>
              <a:rPr lang="nl-NL"/>
              <a:t>Klik op het pictogram als u een afbeelding wilt toevoegen</a:t>
            </a:r>
            <a:endParaRPr lang="nl-NL" dirty="0"/>
          </a:p>
        </p:txBody>
      </p:sp>
      <p:grpSp>
        <p:nvGrpSpPr>
          <p:cNvPr id="25" name="Groep 24"/>
          <p:cNvGrpSpPr/>
          <p:nvPr/>
        </p:nvGrpSpPr>
        <p:grpSpPr>
          <a:xfrm>
            <a:off x="5867400" y="4698206"/>
            <a:ext cx="2427288" cy="226220"/>
            <a:chOff x="5867400" y="6264275"/>
            <a:chExt cx="2427288" cy="301626"/>
          </a:xfrm>
        </p:grpSpPr>
        <p:sp>
          <p:nvSpPr>
            <p:cNvPr id="15" name="Freeform 10"/>
            <p:cNvSpPr>
              <a:spLocks noEditPoints="1"/>
            </p:cNvSpPr>
            <p:nvPr/>
          </p:nvSpPr>
          <p:spPr bwMode="auto">
            <a:xfrm>
              <a:off x="5867400" y="6264275"/>
              <a:ext cx="258763" cy="295275"/>
            </a:xfrm>
            <a:custGeom>
              <a:avLst/>
              <a:gdLst>
                <a:gd name="T0" fmla="*/ 389 w 407"/>
                <a:gd name="T1" fmla="*/ 424 h 463"/>
                <a:gd name="T2" fmla="*/ 352 w 407"/>
                <a:gd name="T3" fmla="*/ 397 h 463"/>
                <a:gd name="T4" fmla="*/ 248 w 407"/>
                <a:gd name="T5" fmla="*/ 229 h 463"/>
                <a:gd name="T6" fmla="*/ 346 w 407"/>
                <a:gd name="T7" fmla="*/ 108 h 463"/>
                <a:gd name="T8" fmla="*/ 185 w 407"/>
                <a:gd name="T9" fmla="*/ 0 h 463"/>
                <a:gd name="T10" fmla="*/ 8 w 407"/>
                <a:gd name="T11" fmla="*/ 0 h 463"/>
                <a:gd name="T12" fmla="*/ 0 w 407"/>
                <a:gd name="T13" fmla="*/ 11 h 463"/>
                <a:gd name="T14" fmla="*/ 0 w 407"/>
                <a:gd name="T15" fmla="*/ 24 h 463"/>
                <a:gd name="T16" fmla="*/ 17 w 407"/>
                <a:gd name="T17" fmla="*/ 39 h 463"/>
                <a:gd name="T18" fmla="*/ 46 w 407"/>
                <a:gd name="T19" fmla="*/ 47 h 463"/>
                <a:gd name="T20" fmla="*/ 46 w 407"/>
                <a:gd name="T21" fmla="*/ 417 h 463"/>
                <a:gd name="T22" fmla="*/ 17 w 407"/>
                <a:gd name="T23" fmla="*/ 424 h 463"/>
                <a:gd name="T24" fmla="*/ 0 w 407"/>
                <a:gd name="T25" fmla="*/ 440 h 463"/>
                <a:gd name="T26" fmla="*/ 0 w 407"/>
                <a:gd name="T27" fmla="*/ 453 h 463"/>
                <a:gd name="T28" fmla="*/ 8 w 407"/>
                <a:gd name="T29" fmla="*/ 463 h 463"/>
                <a:gd name="T30" fmla="*/ 167 w 407"/>
                <a:gd name="T31" fmla="*/ 463 h 463"/>
                <a:gd name="T32" fmla="*/ 176 w 407"/>
                <a:gd name="T33" fmla="*/ 453 h 463"/>
                <a:gd name="T34" fmla="*/ 176 w 407"/>
                <a:gd name="T35" fmla="*/ 440 h 463"/>
                <a:gd name="T36" fmla="*/ 158 w 407"/>
                <a:gd name="T37" fmla="*/ 424 h 463"/>
                <a:gd name="T38" fmla="*/ 129 w 407"/>
                <a:gd name="T39" fmla="*/ 417 h 463"/>
                <a:gd name="T40" fmla="*/ 129 w 407"/>
                <a:gd name="T41" fmla="*/ 242 h 463"/>
                <a:gd name="T42" fmla="*/ 171 w 407"/>
                <a:gd name="T43" fmla="*/ 242 h 463"/>
                <a:gd name="T44" fmla="*/ 287 w 407"/>
                <a:gd name="T45" fmla="*/ 452 h 463"/>
                <a:gd name="T46" fmla="*/ 309 w 407"/>
                <a:gd name="T47" fmla="*/ 463 h 463"/>
                <a:gd name="T48" fmla="*/ 398 w 407"/>
                <a:gd name="T49" fmla="*/ 463 h 463"/>
                <a:gd name="T50" fmla="*/ 407 w 407"/>
                <a:gd name="T51" fmla="*/ 453 h 463"/>
                <a:gd name="T52" fmla="*/ 407 w 407"/>
                <a:gd name="T53" fmla="*/ 440 h 463"/>
                <a:gd name="T54" fmla="*/ 389 w 407"/>
                <a:gd name="T55" fmla="*/ 424 h 463"/>
                <a:gd name="T56" fmla="*/ 145 w 407"/>
                <a:gd name="T57" fmla="*/ 203 h 463"/>
                <a:gd name="T58" fmla="*/ 130 w 407"/>
                <a:gd name="T59" fmla="*/ 203 h 463"/>
                <a:gd name="T60" fmla="*/ 130 w 407"/>
                <a:gd name="T61" fmla="*/ 43 h 463"/>
                <a:gd name="T62" fmla="*/ 162 w 407"/>
                <a:gd name="T63" fmla="*/ 43 h 463"/>
                <a:gd name="T64" fmla="*/ 257 w 407"/>
                <a:gd name="T65" fmla="*/ 121 h 463"/>
                <a:gd name="T66" fmla="*/ 145 w 407"/>
                <a:gd name="T67" fmla="*/ 20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63">
                  <a:moveTo>
                    <a:pt x="389" y="424"/>
                  </a:moveTo>
                  <a:cubicBezTo>
                    <a:pt x="371" y="420"/>
                    <a:pt x="367" y="417"/>
                    <a:pt x="352" y="397"/>
                  </a:cubicBezTo>
                  <a:cubicBezTo>
                    <a:pt x="330" y="367"/>
                    <a:pt x="278" y="292"/>
                    <a:pt x="248" y="229"/>
                  </a:cubicBezTo>
                  <a:cubicBezTo>
                    <a:pt x="304" y="209"/>
                    <a:pt x="346" y="170"/>
                    <a:pt x="346" y="108"/>
                  </a:cubicBezTo>
                  <a:cubicBezTo>
                    <a:pt x="346" y="20"/>
                    <a:pt x="261" y="0"/>
                    <a:pt x="185" y="0"/>
                  </a:cubicBezTo>
                  <a:cubicBezTo>
                    <a:pt x="8" y="0"/>
                    <a:pt x="8" y="0"/>
                    <a:pt x="8" y="0"/>
                  </a:cubicBezTo>
                  <a:cubicBezTo>
                    <a:pt x="1" y="0"/>
                    <a:pt x="0" y="4"/>
                    <a:pt x="0" y="11"/>
                  </a:cubicBezTo>
                  <a:cubicBezTo>
                    <a:pt x="0" y="24"/>
                    <a:pt x="0" y="24"/>
                    <a:pt x="0" y="24"/>
                  </a:cubicBezTo>
                  <a:cubicBezTo>
                    <a:pt x="0" y="35"/>
                    <a:pt x="4" y="35"/>
                    <a:pt x="17" y="39"/>
                  </a:cubicBezTo>
                  <a:cubicBezTo>
                    <a:pt x="46" y="47"/>
                    <a:pt x="46" y="47"/>
                    <a:pt x="46" y="47"/>
                  </a:cubicBezTo>
                  <a:cubicBezTo>
                    <a:pt x="46" y="417"/>
                    <a:pt x="46" y="417"/>
                    <a:pt x="46" y="417"/>
                  </a:cubicBezTo>
                  <a:cubicBezTo>
                    <a:pt x="17" y="424"/>
                    <a:pt x="17" y="424"/>
                    <a:pt x="17" y="424"/>
                  </a:cubicBezTo>
                  <a:cubicBezTo>
                    <a:pt x="4" y="428"/>
                    <a:pt x="0" y="429"/>
                    <a:pt x="0" y="440"/>
                  </a:cubicBezTo>
                  <a:cubicBezTo>
                    <a:pt x="0" y="453"/>
                    <a:pt x="0" y="453"/>
                    <a:pt x="0" y="453"/>
                  </a:cubicBezTo>
                  <a:cubicBezTo>
                    <a:pt x="0" y="459"/>
                    <a:pt x="1" y="463"/>
                    <a:pt x="8" y="463"/>
                  </a:cubicBezTo>
                  <a:cubicBezTo>
                    <a:pt x="167" y="463"/>
                    <a:pt x="167" y="463"/>
                    <a:pt x="167" y="463"/>
                  </a:cubicBezTo>
                  <a:cubicBezTo>
                    <a:pt x="175" y="463"/>
                    <a:pt x="176" y="459"/>
                    <a:pt x="176" y="453"/>
                  </a:cubicBezTo>
                  <a:cubicBezTo>
                    <a:pt x="176" y="440"/>
                    <a:pt x="176" y="440"/>
                    <a:pt x="176" y="440"/>
                  </a:cubicBezTo>
                  <a:cubicBezTo>
                    <a:pt x="176" y="429"/>
                    <a:pt x="172" y="428"/>
                    <a:pt x="158" y="424"/>
                  </a:cubicBezTo>
                  <a:cubicBezTo>
                    <a:pt x="129" y="417"/>
                    <a:pt x="129" y="417"/>
                    <a:pt x="129" y="417"/>
                  </a:cubicBezTo>
                  <a:cubicBezTo>
                    <a:pt x="129" y="242"/>
                    <a:pt x="129" y="242"/>
                    <a:pt x="129" y="242"/>
                  </a:cubicBezTo>
                  <a:cubicBezTo>
                    <a:pt x="171" y="242"/>
                    <a:pt x="171" y="242"/>
                    <a:pt x="171" y="242"/>
                  </a:cubicBezTo>
                  <a:cubicBezTo>
                    <a:pt x="201" y="311"/>
                    <a:pt x="266" y="424"/>
                    <a:pt x="287" y="452"/>
                  </a:cubicBezTo>
                  <a:cubicBezTo>
                    <a:pt x="295" y="463"/>
                    <a:pt x="298" y="463"/>
                    <a:pt x="309" y="463"/>
                  </a:cubicBezTo>
                  <a:cubicBezTo>
                    <a:pt x="398" y="463"/>
                    <a:pt x="398" y="463"/>
                    <a:pt x="398" y="463"/>
                  </a:cubicBezTo>
                  <a:cubicBezTo>
                    <a:pt x="406" y="463"/>
                    <a:pt x="407" y="459"/>
                    <a:pt x="407" y="453"/>
                  </a:cubicBezTo>
                  <a:cubicBezTo>
                    <a:pt x="407" y="440"/>
                    <a:pt x="407" y="440"/>
                    <a:pt x="407" y="440"/>
                  </a:cubicBezTo>
                  <a:cubicBezTo>
                    <a:pt x="407" y="427"/>
                    <a:pt x="400" y="428"/>
                    <a:pt x="389" y="424"/>
                  </a:cubicBezTo>
                  <a:close/>
                  <a:moveTo>
                    <a:pt x="145" y="203"/>
                  </a:moveTo>
                  <a:cubicBezTo>
                    <a:pt x="130" y="203"/>
                    <a:pt x="130" y="203"/>
                    <a:pt x="130" y="203"/>
                  </a:cubicBezTo>
                  <a:cubicBezTo>
                    <a:pt x="130" y="43"/>
                    <a:pt x="130" y="43"/>
                    <a:pt x="130" y="43"/>
                  </a:cubicBezTo>
                  <a:cubicBezTo>
                    <a:pt x="162" y="43"/>
                    <a:pt x="162" y="43"/>
                    <a:pt x="162" y="43"/>
                  </a:cubicBezTo>
                  <a:cubicBezTo>
                    <a:pt x="222" y="43"/>
                    <a:pt x="257" y="66"/>
                    <a:pt x="257" y="121"/>
                  </a:cubicBezTo>
                  <a:cubicBezTo>
                    <a:pt x="257" y="189"/>
                    <a:pt x="205" y="203"/>
                    <a:pt x="145" y="20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6" name="Freeform 11"/>
            <p:cNvSpPr>
              <a:spLocks noEditPoints="1"/>
            </p:cNvSpPr>
            <p:nvPr/>
          </p:nvSpPr>
          <p:spPr bwMode="auto">
            <a:xfrm>
              <a:off x="6350000" y="6264275"/>
              <a:ext cx="220663" cy="301625"/>
            </a:xfrm>
            <a:custGeom>
              <a:avLst/>
              <a:gdLst>
                <a:gd name="T0" fmla="*/ 331 w 348"/>
                <a:gd name="T1" fmla="*/ 428 h 473"/>
                <a:gd name="T2" fmla="*/ 299 w 348"/>
                <a:gd name="T3" fmla="*/ 418 h 473"/>
                <a:gd name="T4" fmla="*/ 299 w 348"/>
                <a:gd name="T5" fmla="*/ 16 h 473"/>
                <a:gd name="T6" fmla="*/ 284 w 348"/>
                <a:gd name="T7" fmla="*/ 0 h 473"/>
                <a:gd name="T8" fmla="*/ 186 w 348"/>
                <a:gd name="T9" fmla="*/ 0 h 473"/>
                <a:gd name="T10" fmla="*/ 178 w 348"/>
                <a:gd name="T11" fmla="*/ 11 h 473"/>
                <a:gd name="T12" fmla="*/ 178 w 348"/>
                <a:gd name="T13" fmla="*/ 19 h 473"/>
                <a:gd name="T14" fmla="*/ 196 w 348"/>
                <a:gd name="T15" fmla="*/ 36 h 473"/>
                <a:gd name="T16" fmla="*/ 227 w 348"/>
                <a:gd name="T17" fmla="*/ 45 h 473"/>
                <a:gd name="T18" fmla="*/ 227 w 348"/>
                <a:gd name="T19" fmla="*/ 158 h 473"/>
                <a:gd name="T20" fmla="*/ 153 w 348"/>
                <a:gd name="T21" fmla="*/ 133 h 473"/>
                <a:gd name="T22" fmla="*/ 0 w 348"/>
                <a:gd name="T23" fmla="*/ 313 h 473"/>
                <a:gd name="T24" fmla="*/ 123 w 348"/>
                <a:gd name="T25" fmla="*/ 473 h 473"/>
                <a:gd name="T26" fmla="*/ 227 w 348"/>
                <a:gd name="T27" fmla="*/ 420 h 473"/>
                <a:gd name="T28" fmla="*/ 227 w 348"/>
                <a:gd name="T29" fmla="*/ 447 h 473"/>
                <a:gd name="T30" fmla="*/ 242 w 348"/>
                <a:gd name="T31" fmla="*/ 463 h 473"/>
                <a:gd name="T32" fmla="*/ 340 w 348"/>
                <a:gd name="T33" fmla="*/ 463 h 473"/>
                <a:gd name="T34" fmla="*/ 348 w 348"/>
                <a:gd name="T35" fmla="*/ 453 h 473"/>
                <a:gd name="T36" fmla="*/ 348 w 348"/>
                <a:gd name="T37" fmla="*/ 444 h 473"/>
                <a:gd name="T38" fmla="*/ 331 w 348"/>
                <a:gd name="T39" fmla="*/ 428 h 473"/>
                <a:gd name="T40" fmla="*/ 227 w 348"/>
                <a:gd name="T41" fmla="*/ 379 h 473"/>
                <a:gd name="T42" fmla="*/ 153 w 348"/>
                <a:gd name="T43" fmla="*/ 418 h 473"/>
                <a:gd name="T44" fmla="*/ 77 w 348"/>
                <a:gd name="T45" fmla="*/ 299 h 473"/>
                <a:gd name="T46" fmla="*/ 158 w 348"/>
                <a:gd name="T47" fmla="*/ 179 h 473"/>
                <a:gd name="T48" fmla="*/ 227 w 348"/>
                <a:gd name="T49" fmla="*/ 299 h 473"/>
                <a:gd name="T50" fmla="*/ 227 w 348"/>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8" h="473">
                  <a:moveTo>
                    <a:pt x="331" y="428"/>
                  </a:moveTo>
                  <a:cubicBezTo>
                    <a:pt x="299" y="418"/>
                    <a:pt x="299" y="418"/>
                    <a:pt x="299" y="418"/>
                  </a:cubicBezTo>
                  <a:cubicBezTo>
                    <a:pt x="299" y="16"/>
                    <a:pt x="299" y="16"/>
                    <a:pt x="299" y="16"/>
                  </a:cubicBezTo>
                  <a:cubicBezTo>
                    <a:pt x="299" y="6"/>
                    <a:pt x="296" y="0"/>
                    <a:pt x="284" y="0"/>
                  </a:cubicBezTo>
                  <a:cubicBezTo>
                    <a:pt x="186" y="0"/>
                    <a:pt x="186" y="0"/>
                    <a:pt x="186"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5" y="148"/>
                    <a:pt x="190" y="133"/>
                    <a:pt x="153" y="133"/>
                  </a:cubicBezTo>
                  <a:cubicBezTo>
                    <a:pt x="81"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8" y="459"/>
                    <a:pt x="348" y="453"/>
                  </a:cubicBezTo>
                  <a:cubicBezTo>
                    <a:pt x="348" y="444"/>
                    <a:pt x="348" y="444"/>
                    <a:pt x="348" y="444"/>
                  </a:cubicBezTo>
                  <a:cubicBezTo>
                    <a:pt x="348" y="432"/>
                    <a:pt x="344" y="432"/>
                    <a:pt x="331" y="428"/>
                  </a:cubicBezTo>
                  <a:close/>
                  <a:moveTo>
                    <a:pt x="227" y="379"/>
                  </a:moveTo>
                  <a:cubicBezTo>
                    <a:pt x="205" y="401"/>
                    <a:pt x="181" y="418"/>
                    <a:pt x="153" y="418"/>
                  </a:cubicBezTo>
                  <a:cubicBezTo>
                    <a:pt x="100" y="418"/>
                    <a:pt x="77" y="362"/>
                    <a:pt x="77" y="299"/>
                  </a:cubicBezTo>
                  <a:cubicBezTo>
                    <a:pt x="77" y="225"/>
                    <a:pt x="109"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7" name="Freeform 12"/>
            <p:cNvSpPr>
              <a:spLocks/>
            </p:cNvSpPr>
            <p:nvPr/>
          </p:nvSpPr>
          <p:spPr bwMode="auto">
            <a:xfrm>
              <a:off x="7032625" y="6354763"/>
              <a:ext cx="234950" cy="211138"/>
            </a:xfrm>
            <a:custGeom>
              <a:avLst/>
              <a:gdLst>
                <a:gd name="T0" fmla="*/ 323 w 372"/>
                <a:gd name="T1" fmla="*/ 15 h 330"/>
                <a:gd name="T2" fmla="*/ 308 w 372"/>
                <a:gd name="T3" fmla="*/ 0 h 330"/>
                <a:gd name="T4" fmla="*/ 210 w 372"/>
                <a:gd name="T5" fmla="*/ 0 h 330"/>
                <a:gd name="T6" fmla="*/ 202 w 372"/>
                <a:gd name="T7" fmla="*/ 10 h 330"/>
                <a:gd name="T8" fmla="*/ 202 w 372"/>
                <a:gd name="T9" fmla="*/ 19 h 330"/>
                <a:gd name="T10" fmla="*/ 219 w 372"/>
                <a:gd name="T11" fmla="*/ 35 h 330"/>
                <a:gd name="T12" fmla="*/ 251 w 372"/>
                <a:gd name="T13" fmla="*/ 44 h 330"/>
                <a:gd name="T14" fmla="*/ 251 w 372"/>
                <a:gd name="T15" fmla="*/ 236 h 330"/>
                <a:gd name="T16" fmla="*/ 176 w 372"/>
                <a:gd name="T17" fmla="*/ 275 h 330"/>
                <a:gd name="T18" fmla="*/ 121 w 372"/>
                <a:gd name="T19" fmla="*/ 169 h 330"/>
                <a:gd name="T20" fmla="*/ 121 w 372"/>
                <a:gd name="T21" fmla="*/ 15 h 330"/>
                <a:gd name="T22" fmla="*/ 106 w 372"/>
                <a:gd name="T23" fmla="*/ 0 h 330"/>
                <a:gd name="T24" fmla="*/ 8 w 372"/>
                <a:gd name="T25" fmla="*/ 0 h 330"/>
                <a:gd name="T26" fmla="*/ 0 w 372"/>
                <a:gd name="T27" fmla="*/ 10 h 330"/>
                <a:gd name="T28" fmla="*/ 0 w 372"/>
                <a:gd name="T29" fmla="*/ 19 h 330"/>
                <a:gd name="T30" fmla="*/ 18 w 372"/>
                <a:gd name="T31" fmla="*/ 35 h 330"/>
                <a:gd name="T32" fmla="*/ 49 w 372"/>
                <a:gd name="T33" fmla="*/ 44 h 330"/>
                <a:gd name="T34" fmla="*/ 49 w 372"/>
                <a:gd name="T35" fmla="*/ 207 h 330"/>
                <a:gd name="T36" fmla="*/ 145 w 372"/>
                <a:gd name="T37" fmla="*/ 330 h 330"/>
                <a:gd name="T38" fmla="*/ 251 w 372"/>
                <a:gd name="T39" fmla="*/ 277 h 330"/>
                <a:gd name="T40" fmla="*/ 251 w 372"/>
                <a:gd name="T41" fmla="*/ 304 h 330"/>
                <a:gd name="T42" fmla="*/ 266 w 372"/>
                <a:gd name="T43" fmla="*/ 320 h 330"/>
                <a:gd name="T44" fmla="*/ 364 w 372"/>
                <a:gd name="T45" fmla="*/ 320 h 330"/>
                <a:gd name="T46" fmla="*/ 372 w 372"/>
                <a:gd name="T47" fmla="*/ 310 h 330"/>
                <a:gd name="T48" fmla="*/ 372 w 372"/>
                <a:gd name="T49" fmla="*/ 301 h 330"/>
                <a:gd name="T50" fmla="*/ 354 w 372"/>
                <a:gd name="T51" fmla="*/ 285 h 330"/>
                <a:gd name="T52" fmla="*/ 323 w 372"/>
                <a:gd name="T53" fmla="*/ 275 h 330"/>
                <a:gd name="T54" fmla="*/ 323 w 372"/>
                <a:gd name="T55" fmla="*/ 15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2" h="330">
                  <a:moveTo>
                    <a:pt x="323" y="15"/>
                  </a:moveTo>
                  <a:cubicBezTo>
                    <a:pt x="323" y="6"/>
                    <a:pt x="320" y="0"/>
                    <a:pt x="308" y="0"/>
                  </a:cubicBezTo>
                  <a:cubicBezTo>
                    <a:pt x="210" y="0"/>
                    <a:pt x="210" y="0"/>
                    <a:pt x="210" y="0"/>
                  </a:cubicBezTo>
                  <a:cubicBezTo>
                    <a:pt x="202" y="0"/>
                    <a:pt x="202" y="4"/>
                    <a:pt x="202" y="10"/>
                  </a:cubicBezTo>
                  <a:cubicBezTo>
                    <a:pt x="202" y="19"/>
                    <a:pt x="202" y="19"/>
                    <a:pt x="202" y="19"/>
                  </a:cubicBezTo>
                  <a:cubicBezTo>
                    <a:pt x="202" y="31"/>
                    <a:pt x="206" y="31"/>
                    <a:pt x="219" y="35"/>
                  </a:cubicBezTo>
                  <a:cubicBezTo>
                    <a:pt x="251" y="44"/>
                    <a:pt x="251" y="44"/>
                    <a:pt x="251" y="44"/>
                  </a:cubicBezTo>
                  <a:cubicBezTo>
                    <a:pt x="251" y="236"/>
                    <a:pt x="251" y="236"/>
                    <a:pt x="251" y="236"/>
                  </a:cubicBezTo>
                  <a:cubicBezTo>
                    <a:pt x="224" y="264"/>
                    <a:pt x="204" y="275"/>
                    <a:pt x="176" y="275"/>
                  </a:cubicBezTo>
                  <a:cubicBezTo>
                    <a:pt x="125" y="275"/>
                    <a:pt x="121" y="236"/>
                    <a:pt x="121" y="169"/>
                  </a:cubicBezTo>
                  <a:cubicBezTo>
                    <a:pt x="121" y="15"/>
                    <a:pt x="121" y="15"/>
                    <a:pt x="121" y="15"/>
                  </a:cubicBezTo>
                  <a:cubicBezTo>
                    <a:pt x="121" y="6"/>
                    <a:pt x="118" y="0"/>
                    <a:pt x="106" y="0"/>
                  </a:cubicBezTo>
                  <a:cubicBezTo>
                    <a:pt x="8" y="0"/>
                    <a:pt x="8" y="0"/>
                    <a:pt x="8" y="0"/>
                  </a:cubicBezTo>
                  <a:cubicBezTo>
                    <a:pt x="1" y="0"/>
                    <a:pt x="0" y="4"/>
                    <a:pt x="0" y="10"/>
                  </a:cubicBezTo>
                  <a:cubicBezTo>
                    <a:pt x="0" y="19"/>
                    <a:pt x="0" y="19"/>
                    <a:pt x="0" y="19"/>
                  </a:cubicBezTo>
                  <a:cubicBezTo>
                    <a:pt x="0" y="31"/>
                    <a:pt x="4" y="31"/>
                    <a:pt x="18" y="35"/>
                  </a:cubicBezTo>
                  <a:cubicBezTo>
                    <a:pt x="49" y="44"/>
                    <a:pt x="49" y="44"/>
                    <a:pt x="49" y="44"/>
                  </a:cubicBezTo>
                  <a:cubicBezTo>
                    <a:pt x="49" y="207"/>
                    <a:pt x="49" y="207"/>
                    <a:pt x="49" y="207"/>
                  </a:cubicBezTo>
                  <a:cubicBezTo>
                    <a:pt x="49" y="309"/>
                    <a:pt x="96" y="330"/>
                    <a:pt x="145" y="330"/>
                  </a:cubicBezTo>
                  <a:cubicBezTo>
                    <a:pt x="188" y="330"/>
                    <a:pt x="220" y="312"/>
                    <a:pt x="251" y="277"/>
                  </a:cubicBezTo>
                  <a:cubicBezTo>
                    <a:pt x="251" y="304"/>
                    <a:pt x="251" y="304"/>
                    <a:pt x="251" y="304"/>
                  </a:cubicBezTo>
                  <a:cubicBezTo>
                    <a:pt x="251" y="314"/>
                    <a:pt x="254" y="320"/>
                    <a:pt x="266" y="320"/>
                  </a:cubicBezTo>
                  <a:cubicBezTo>
                    <a:pt x="364" y="320"/>
                    <a:pt x="364" y="320"/>
                    <a:pt x="364" y="320"/>
                  </a:cubicBezTo>
                  <a:cubicBezTo>
                    <a:pt x="371" y="320"/>
                    <a:pt x="372" y="316"/>
                    <a:pt x="372" y="310"/>
                  </a:cubicBezTo>
                  <a:cubicBezTo>
                    <a:pt x="372" y="301"/>
                    <a:pt x="372" y="301"/>
                    <a:pt x="372" y="301"/>
                  </a:cubicBezTo>
                  <a:cubicBezTo>
                    <a:pt x="372" y="289"/>
                    <a:pt x="368" y="289"/>
                    <a:pt x="354" y="285"/>
                  </a:cubicBezTo>
                  <a:cubicBezTo>
                    <a:pt x="323" y="275"/>
                    <a:pt x="323" y="275"/>
                    <a:pt x="323" y="275"/>
                  </a:cubicBezTo>
                  <a:lnTo>
                    <a:pt x="323" y="1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8" name="Freeform 13"/>
            <p:cNvSpPr>
              <a:spLocks noEditPoints="1"/>
            </p:cNvSpPr>
            <p:nvPr/>
          </p:nvSpPr>
          <p:spPr bwMode="auto">
            <a:xfrm>
              <a:off x="6140450" y="6348413"/>
              <a:ext cx="195263" cy="217488"/>
            </a:xfrm>
            <a:custGeom>
              <a:avLst/>
              <a:gdLst>
                <a:gd name="T0" fmla="*/ 289 w 307"/>
                <a:gd name="T1" fmla="*/ 295 h 340"/>
                <a:gd name="T2" fmla="*/ 258 w 307"/>
                <a:gd name="T3" fmla="*/ 285 h 340"/>
                <a:gd name="T4" fmla="*/ 258 w 307"/>
                <a:gd name="T5" fmla="*/ 106 h 340"/>
                <a:gd name="T6" fmla="*/ 130 w 307"/>
                <a:gd name="T7" fmla="*/ 0 h 340"/>
                <a:gd name="T8" fmla="*/ 45 w 307"/>
                <a:gd name="T9" fmla="*/ 12 h 340"/>
                <a:gd name="T10" fmla="*/ 22 w 307"/>
                <a:gd name="T11" fmla="*/ 39 h 340"/>
                <a:gd name="T12" fmla="*/ 18 w 307"/>
                <a:gd name="T13" fmla="*/ 74 h 340"/>
                <a:gd name="T14" fmla="*/ 24 w 307"/>
                <a:gd name="T15" fmla="*/ 84 h 340"/>
                <a:gd name="T16" fmla="*/ 43 w 307"/>
                <a:gd name="T17" fmla="*/ 76 h 340"/>
                <a:gd name="T18" fmla="*/ 125 w 307"/>
                <a:gd name="T19" fmla="*/ 54 h 340"/>
                <a:gd name="T20" fmla="*/ 185 w 307"/>
                <a:gd name="T21" fmla="*/ 118 h 340"/>
                <a:gd name="T22" fmla="*/ 185 w 307"/>
                <a:gd name="T23" fmla="*/ 151 h 340"/>
                <a:gd name="T24" fmla="*/ 63 w 307"/>
                <a:gd name="T25" fmla="*/ 176 h 340"/>
                <a:gd name="T26" fmla="*/ 0 w 307"/>
                <a:gd name="T27" fmla="*/ 250 h 340"/>
                <a:gd name="T28" fmla="*/ 83 w 307"/>
                <a:gd name="T29" fmla="*/ 340 h 340"/>
                <a:gd name="T30" fmla="*/ 185 w 307"/>
                <a:gd name="T31" fmla="*/ 290 h 340"/>
                <a:gd name="T32" fmla="*/ 185 w 307"/>
                <a:gd name="T33" fmla="*/ 314 h 340"/>
                <a:gd name="T34" fmla="*/ 200 w 307"/>
                <a:gd name="T35" fmla="*/ 330 h 340"/>
                <a:gd name="T36" fmla="*/ 298 w 307"/>
                <a:gd name="T37" fmla="*/ 330 h 340"/>
                <a:gd name="T38" fmla="*/ 307 w 307"/>
                <a:gd name="T39" fmla="*/ 320 h 340"/>
                <a:gd name="T40" fmla="*/ 307 w 307"/>
                <a:gd name="T41" fmla="*/ 311 h 340"/>
                <a:gd name="T42" fmla="*/ 289 w 307"/>
                <a:gd name="T43" fmla="*/ 295 h 340"/>
                <a:gd name="T44" fmla="*/ 185 w 307"/>
                <a:gd name="T45" fmla="*/ 254 h 340"/>
                <a:gd name="T46" fmla="*/ 116 w 307"/>
                <a:gd name="T47" fmla="*/ 285 h 340"/>
                <a:gd name="T48" fmla="*/ 78 w 307"/>
                <a:gd name="T49" fmla="*/ 244 h 340"/>
                <a:gd name="T50" fmla="*/ 114 w 307"/>
                <a:gd name="T51" fmla="*/ 201 h 340"/>
                <a:gd name="T52" fmla="*/ 185 w 307"/>
                <a:gd name="T53" fmla="*/ 184 h 340"/>
                <a:gd name="T54" fmla="*/ 185 w 307"/>
                <a:gd name="T55" fmla="*/ 25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7" h="340">
                  <a:moveTo>
                    <a:pt x="289" y="295"/>
                  </a:moveTo>
                  <a:cubicBezTo>
                    <a:pt x="258" y="285"/>
                    <a:pt x="258" y="285"/>
                    <a:pt x="258" y="285"/>
                  </a:cubicBezTo>
                  <a:cubicBezTo>
                    <a:pt x="258" y="106"/>
                    <a:pt x="258" y="106"/>
                    <a:pt x="258" y="106"/>
                  </a:cubicBezTo>
                  <a:cubicBezTo>
                    <a:pt x="258" y="27"/>
                    <a:pt x="202" y="0"/>
                    <a:pt x="130" y="0"/>
                  </a:cubicBezTo>
                  <a:cubicBezTo>
                    <a:pt x="87" y="0"/>
                    <a:pt x="52" y="10"/>
                    <a:pt x="45" y="12"/>
                  </a:cubicBezTo>
                  <a:cubicBezTo>
                    <a:pt x="27" y="17"/>
                    <a:pt x="24" y="21"/>
                    <a:pt x="22" y="39"/>
                  </a:cubicBezTo>
                  <a:cubicBezTo>
                    <a:pt x="18" y="74"/>
                    <a:pt x="18" y="74"/>
                    <a:pt x="18" y="74"/>
                  </a:cubicBezTo>
                  <a:cubicBezTo>
                    <a:pt x="18" y="81"/>
                    <a:pt x="20" y="84"/>
                    <a:pt x="24" y="84"/>
                  </a:cubicBezTo>
                  <a:cubicBezTo>
                    <a:pt x="30" y="84"/>
                    <a:pt x="38" y="79"/>
                    <a:pt x="43" y="76"/>
                  </a:cubicBezTo>
                  <a:cubicBezTo>
                    <a:pt x="65" y="64"/>
                    <a:pt x="98" y="54"/>
                    <a:pt x="125" y="54"/>
                  </a:cubicBezTo>
                  <a:cubicBezTo>
                    <a:pt x="182" y="54"/>
                    <a:pt x="185" y="92"/>
                    <a:pt x="185" y="118"/>
                  </a:cubicBezTo>
                  <a:cubicBezTo>
                    <a:pt x="185" y="151"/>
                    <a:pt x="185" y="151"/>
                    <a:pt x="185" y="151"/>
                  </a:cubicBezTo>
                  <a:cubicBezTo>
                    <a:pt x="63" y="176"/>
                    <a:pt x="63" y="176"/>
                    <a:pt x="63" y="176"/>
                  </a:cubicBezTo>
                  <a:cubicBezTo>
                    <a:pt x="22" y="184"/>
                    <a:pt x="0" y="203"/>
                    <a:pt x="0" y="250"/>
                  </a:cubicBezTo>
                  <a:cubicBezTo>
                    <a:pt x="0" y="302"/>
                    <a:pt x="27" y="340"/>
                    <a:pt x="83" y="340"/>
                  </a:cubicBezTo>
                  <a:cubicBezTo>
                    <a:pt x="119" y="340"/>
                    <a:pt x="145" y="328"/>
                    <a:pt x="185" y="290"/>
                  </a:cubicBezTo>
                  <a:cubicBezTo>
                    <a:pt x="185" y="314"/>
                    <a:pt x="185" y="314"/>
                    <a:pt x="185" y="314"/>
                  </a:cubicBezTo>
                  <a:cubicBezTo>
                    <a:pt x="185" y="324"/>
                    <a:pt x="188" y="330"/>
                    <a:pt x="200" y="330"/>
                  </a:cubicBezTo>
                  <a:cubicBezTo>
                    <a:pt x="298" y="330"/>
                    <a:pt x="298" y="330"/>
                    <a:pt x="298" y="330"/>
                  </a:cubicBezTo>
                  <a:cubicBezTo>
                    <a:pt x="305" y="330"/>
                    <a:pt x="307" y="326"/>
                    <a:pt x="307" y="320"/>
                  </a:cubicBezTo>
                  <a:cubicBezTo>
                    <a:pt x="307" y="311"/>
                    <a:pt x="307" y="311"/>
                    <a:pt x="307" y="311"/>
                  </a:cubicBezTo>
                  <a:cubicBezTo>
                    <a:pt x="307" y="299"/>
                    <a:pt x="303" y="299"/>
                    <a:pt x="289" y="295"/>
                  </a:cubicBezTo>
                  <a:close/>
                  <a:moveTo>
                    <a:pt x="185" y="254"/>
                  </a:moveTo>
                  <a:cubicBezTo>
                    <a:pt x="160" y="276"/>
                    <a:pt x="135" y="285"/>
                    <a:pt x="116" y="285"/>
                  </a:cubicBezTo>
                  <a:cubicBezTo>
                    <a:pt x="99" y="285"/>
                    <a:pt x="78" y="278"/>
                    <a:pt x="78" y="244"/>
                  </a:cubicBezTo>
                  <a:cubicBezTo>
                    <a:pt x="78" y="211"/>
                    <a:pt x="97" y="205"/>
                    <a:pt x="114" y="201"/>
                  </a:cubicBezTo>
                  <a:cubicBezTo>
                    <a:pt x="185" y="184"/>
                    <a:pt x="185" y="184"/>
                    <a:pt x="185" y="184"/>
                  </a:cubicBezTo>
                  <a:cubicBezTo>
                    <a:pt x="185" y="254"/>
                    <a:pt x="185" y="254"/>
                    <a:pt x="185" y="25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19" name="Freeform 14"/>
            <p:cNvSpPr>
              <a:spLocks noEditPoints="1"/>
            </p:cNvSpPr>
            <p:nvPr/>
          </p:nvSpPr>
          <p:spPr bwMode="auto">
            <a:xfrm>
              <a:off x="6565900" y="6264275"/>
              <a:ext cx="222250" cy="301625"/>
            </a:xfrm>
            <a:custGeom>
              <a:avLst/>
              <a:gdLst>
                <a:gd name="T0" fmla="*/ 226 w 349"/>
                <a:gd name="T1" fmla="*/ 133 h 473"/>
                <a:gd name="T2" fmla="*/ 122 w 349"/>
                <a:gd name="T3" fmla="*/ 185 h 473"/>
                <a:gd name="T4" fmla="*/ 122 w 349"/>
                <a:gd name="T5" fmla="*/ 16 h 473"/>
                <a:gd name="T6" fmla="*/ 107 w 349"/>
                <a:gd name="T7" fmla="*/ 0 h 473"/>
                <a:gd name="T8" fmla="*/ 9 w 349"/>
                <a:gd name="T9" fmla="*/ 0 h 473"/>
                <a:gd name="T10" fmla="*/ 0 w 349"/>
                <a:gd name="T11" fmla="*/ 11 h 473"/>
                <a:gd name="T12" fmla="*/ 0 w 349"/>
                <a:gd name="T13" fmla="*/ 19 h 473"/>
                <a:gd name="T14" fmla="*/ 18 w 349"/>
                <a:gd name="T15" fmla="*/ 36 h 473"/>
                <a:gd name="T16" fmla="*/ 49 w 349"/>
                <a:gd name="T17" fmla="*/ 45 h 473"/>
                <a:gd name="T18" fmla="*/ 49 w 349"/>
                <a:gd name="T19" fmla="*/ 422 h 473"/>
                <a:gd name="T20" fmla="*/ 62 w 349"/>
                <a:gd name="T21" fmla="*/ 445 h 473"/>
                <a:gd name="T22" fmla="*/ 182 w 349"/>
                <a:gd name="T23" fmla="*/ 473 h 473"/>
                <a:gd name="T24" fmla="*/ 349 w 349"/>
                <a:gd name="T25" fmla="*/ 291 h 473"/>
                <a:gd name="T26" fmla="*/ 226 w 349"/>
                <a:gd name="T27" fmla="*/ 133 h 473"/>
                <a:gd name="T28" fmla="*/ 181 w 349"/>
                <a:gd name="T29" fmla="*/ 430 h 473"/>
                <a:gd name="T30" fmla="*/ 122 w 349"/>
                <a:gd name="T31" fmla="*/ 337 h 473"/>
                <a:gd name="T32" fmla="*/ 122 w 349"/>
                <a:gd name="T33" fmla="*/ 227 h 473"/>
                <a:gd name="T34" fmla="*/ 196 w 349"/>
                <a:gd name="T35" fmla="*/ 188 h 473"/>
                <a:gd name="T36" fmla="*/ 271 w 349"/>
                <a:gd name="T37" fmla="*/ 305 h 473"/>
                <a:gd name="T38" fmla="*/ 181 w 349"/>
                <a:gd name="T39" fmla="*/ 43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473">
                  <a:moveTo>
                    <a:pt x="226" y="133"/>
                  </a:moveTo>
                  <a:cubicBezTo>
                    <a:pt x="188" y="133"/>
                    <a:pt x="154" y="153"/>
                    <a:pt x="122" y="185"/>
                  </a:cubicBezTo>
                  <a:cubicBezTo>
                    <a:pt x="122" y="16"/>
                    <a:pt x="122" y="16"/>
                    <a:pt x="122" y="16"/>
                  </a:cubicBezTo>
                  <a:cubicBezTo>
                    <a:pt x="122" y="6"/>
                    <a:pt x="119" y="0"/>
                    <a:pt x="107" y="0"/>
                  </a:cubicBezTo>
                  <a:cubicBezTo>
                    <a:pt x="9" y="0"/>
                    <a:pt x="9" y="0"/>
                    <a:pt x="9" y="0"/>
                  </a:cubicBezTo>
                  <a:cubicBezTo>
                    <a:pt x="2" y="0"/>
                    <a:pt x="0" y="4"/>
                    <a:pt x="0" y="11"/>
                  </a:cubicBezTo>
                  <a:cubicBezTo>
                    <a:pt x="0" y="19"/>
                    <a:pt x="0" y="19"/>
                    <a:pt x="0" y="19"/>
                  </a:cubicBezTo>
                  <a:cubicBezTo>
                    <a:pt x="0" y="31"/>
                    <a:pt x="4" y="32"/>
                    <a:pt x="18" y="36"/>
                  </a:cubicBezTo>
                  <a:cubicBezTo>
                    <a:pt x="49" y="45"/>
                    <a:pt x="49" y="45"/>
                    <a:pt x="49" y="45"/>
                  </a:cubicBezTo>
                  <a:cubicBezTo>
                    <a:pt x="49" y="422"/>
                    <a:pt x="49" y="422"/>
                    <a:pt x="49" y="422"/>
                  </a:cubicBezTo>
                  <a:cubicBezTo>
                    <a:pt x="49" y="431"/>
                    <a:pt x="50" y="438"/>
                    <a:pt x="62" y="445"/>
                  </a:cubicBezTo>
                  <a:cubicBezTo>
                    <a:pt x="83" y="458"/>
                    <a:pt x="135" y="473"/>
                    <a:pt x="182" y="473"/>
                  </a:cubicBezTo>
                  <a:cubicBezTo>
                    <a:pt x="287" y="473"/>
                    <a:pt x="349" y="399"/>
                    <a:pt x="349" y="291"/>
                  </a:cubicBezTo>
                  <a:cubicBezTo>
                    <a:pt x="349" y="182"/>
                    <a:pt x="287" y="133"/>
                    <a:pt x="226" y="133"/>
                  </a:cubicBezTo>
                  <a:close/>
                  <a:moveTo>
                    <a:pt x="181" y="430"/>
                  </a:moveTo>
                  <a:cubicBezTo>
                    <a:pt x="131" y="430"/>
                    <a:pt x="122" y="385"/>
                    <a:pt x="122" y="337"/>
                  </a:cubicBezTo>
                  <a:cubicBezTo>
                    <a:pt x="122" y="227"/>
                    <a:pt x="122" y="227"/>
                    <a:pt x="122" y="227"/>
                  </a:cubicBezTo>
                  <a:cubicBezTo>
                    <a:pt x="143" y="205"/>
                    <a:pt x="168" y="188"/>
                    <a:pt x="196" y="188"/>
                  </a:cubicBezTo>
                  <a:cubicBezTo>
                    <a:pt x="249" y="188"/>
                    <a:pt x="271" y="244"/>
                    <a:pt x="271" y="305"/>
                  </a:cubicBezTo>
                  <a:cubicBezTo>
                    <a:pt x="271" y="390"/>
                    <a:pt x="229" y="430"/>
                    <a:pt x="181" y="43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0" name="Freeform 15"/>
            <p:cNvSpPr>
              <a:spLocks noEditPoints="1"/>
            </p:cNvSpPr>
            <p:nvPr/>
          </p:nvSpPr>
          <p:spPr bwMode="auto">
            <a:xfrm>
              <a:off x="7283450" y="6264275"/>
              <a:ext cx="222250" cy="301625"/>
            </a:xfrm>
            <a:custGeom>
              <a:avLst/>
              <a:gdLst>
                <a:gd name="T0" fmla="*/ 331 w 349"/>
                <a:gd name="T1" fmla="*/ 428 h 473"/>
                <a:gd name="T2" fmla="*/ 300 w 349"/>
                <a:gd name="T3" fmla="*/ 418 h 473"/>
                <a:gd name="T4" fmla="*/ 300 w 349"/>
                <a:gd name="T5" fmla="*/ 16 h 473"/>
                <a:gd name="T6" fmla="*/ 285 w 349"/>
                <a:gd name="T7" fmla="*/ 0 h 473"/>
                <a:gd name="T8" fmla="*/ 187 w 349"/>
                <a:gd name="T9" fmla="*/ 0 h 473"/>
                <a:gd name="T10" fmla="*/ 178 w 349"/>
                <a:gd name="T11" fmla="*/ 11 h 473"/>
                <a:gd name="T12" fmla="*/ 178 w 349"/>
                <a:gd name="T13" fmla="*/ 19 h 473"/>
                <a:gd name="T14" fmla="*/ 196 w 349"/>
                <a:gd name="T15" fmla="*/ 36 h 473"/>
                <a:gd name="T16" fmla="*/ 227 w 349"/>
                <a:gd name="T17" fmla="*/ 45 h 473"/>
                <a:gd name="T18" fmla="*/ 227 w 349"/>
                <a:gd name="T19" fmla="*/ 158 h 473"/>
                <a:gd name="T20" fmla="*/ 153 w 349"/>
                <a:gd name="T21" fmla="*/ 133 h 473"/>
                <a:gd name="T22" fmla="*/ 0 w 349"/>
                <a:gd name="T23" fmla="*/ 313 h 473"/>
                <a:gd name="T24" fmla="*/ 123 w 349"/>
                <a:gd name="T25" fmla="*/ 473 h 473"/>
                <a:gd name="T26" fmla="*/ 227 w 349"/>
                <a:gd name="T27" fmla="*/ 420 h 473"/>
                <a:gd name="T28" fmla="*/ 227 w 349"/>
                <a:gd name="T29" fmla="*/ 447 h 473"/>
                <a:gd name="T30" fmla="*/ 242 w 349"/>
                <a:gd name="T31" fmla="*/ 463 h 473"/>
                <a:gd name="T32" fmla="*/ 340 w 349"/>
                <a:gd name="T33" fmla="*/ 463 h 473"/>
                <a:gd name="T34" fmla="*/ 349 w 349"/>
                <a:gd name="T35" fmla="*/ 453 h 473"/>
                <a:gd name="T36" fmla="*/ 349 w 349"/>
                <a:gd name="T37" fmla="*/ 444 h 473"/>
                <a:gd name="T38" fmla="*/ 331 w 349"/>
                <a:gd name="T39" fmla="*/ 428 h 473"/>
                <a:gd name="T40" fmla="*/ 227 w 349"/>
                <a:gd name="T41" fmla="*/ 379 h 473"/>
                <a:gd name="T42" fmla="*/ 153 w 349"/>
                <a:gd name="T43" fmla="*/ 418 h 473"/>
                <a:gd name="T44" fmla="*/ 78 w 349"/>
                <a:gd name="T45" fmla="*/ 299 h 473"/>
                <a:gd name="T46" fmla="*/ 158 w 349"/>
                <a:gd name="T47" fmla="*/ 179 h 473"/>
                <a:gd name="T48" fmla="*/ 227 w 349"/>
                <a:gd name="T49" fmla="*/ 299 h 473"/>
                <a:gd name="T50" fmla="*/ 227 w 349"/>
                <a:gd name="T5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9" h="473">
                  <a:moveTo>
                    <a:pt x="331" y="428"/>
                  </a:moveTo>
                  <a:cubicBezTo>
                    <a:pt x="300" y="418"/>
                    <a:pt x="300" y="418"/>
                    <a:pt x="300" y="418"/>
                  </a:cubicBezTo>
                  <a:cubicBezTo>
                    <a:pt x="300" y="16"/>
                    <a:pt x="300" y="16"/>
                    <a:pt x="300" y="16"/>
                  </a:cubicBezTo>
                  <a:cubicBezTo>
                    <a:pt x="300" y="6"/>
                    <a:pt x="297" y="0"/>
                    <a:pt x="285" y="0"/>
                  </a:cubicBezTo>
                  <a:cubicBezTo>
                    <a:pt x="187" y="0"/>
                    <a:pt x="187" y="0"/>
                    <a:pt x="187" y="0"/>
                  </a:cubicBezTo>
                  <a:cubicBezTo>
                    <a:pt x="179" y="0"/>
                    <a:pt x="178" y="4"/>
                    <a:pt x="178" y="11"/>
                  </a:cubicBezTo>
                  <a:cubicBezTo>
                    <a:pt x="178" y="19"/>
                    <a:pt x="178" y="19"/>
                    <a:pt x="178" y="19"/>
                  </a:cubicBezTo>
                  <a:cubicBezTo>
                    <a:pt x="178" y="31"/>
                    <a:pt x="182" y="32"/>
                    <a:pt x="196" y="36"/>
                  </a:cubicBezTo>
                  <a:cubicBezTo>
                    <a:pt x="227" y="45"/>
                    <a:pt x="227" y="45"/>
                    <a:pt x="227" y="45"/>
                  </a:cubicBezTo>
                  <a:cubicBezTo>
                    <a:pt x="227" y="158"/>
                    <a:pt x="227" y="158"/>
                    <a:pt x="227" y="158"/>
                  </a:cubicBezTo>
                  <a:cubicBezTo>
                    <a:pt x="216" y="148"/>
                    <a:pt x="191" y="133"/>
                    <a:pt x="153" y="133"/>
                  </a:cubicBezTo>
                  <a:cubicBezTo>
                    <a:pt x="82" y="133"/>
                    <a:pt x="0" y="185"/>
                    <a:pt x="0" y="313"/>
                  </a:cubicBezTo>
                  <a:cubicBezTo>
                    <a:pt x="0" y="425"/>
                    <a:pt x="62" y="473"/>
                    <a:pt x="123" y="473"/>
                  </a:cubicBezTo>
                  <a:cubicBezTo>
                    <a:pt x="162" y="473"/>
                    <a:pt x="195" y="453"/>
                    <a:pt x="227" y="420"/>
                  </a:cubicBezTo>
                  <a:cubicBezTo>
                    <a:pt x="227" y="447"/>
                    <a:pt x="227" y="447"/>
                    <a:pt x="227" y="447"/>
                  </a:cubicBezTo>
                  <a:cubicBezTo>
                    <a:pt x="227" y="457"/>
                    <a:pt x="230" y="463"/>
                    <a:pt x="242" y="463"/>
                  </a:cubicBezTo>
                  <a:cubicBezTo>
                    <a:pt x="340" y="463"/>
                    <a:pt x="340" y="463"/>
                    <a:pt x="340" y="463"/>
                  </a:cubicBezTo>
                  <a:cubicBezTo>
                    <a:pt x="347" y="463"/>
                    <a:pt x="349" y="459"/>
                    <a:pt x="349" y="453"/>
                  </a:cubicBezTo>
                  <a:cubicBezTo>
                    <a:pt x="349" y="444"/>
                    <a:pt x="349" y="444"/>
                    <a:pt x="349" y="444"/>
                  </a:cubicBezTo>
                  <a:cubicBezTo>
                    <a:pt x="349" y="432"/>
                    <a:pt x="345" y="432"/>
                    <a:pt x="331" y="428"/>
                  </a:cubicBezTo>
                  <a:close/>
                  <a:moveTo>
                    <a:pt x="227" y="379"/>
                  </a:moveTo>
                  <a:cubicBezTo>
                    <a:pt x="206" y="401"/>
                    <a:pt x="182" y="418"/>
                    <a:pt x="153" y="418"/>
                  </a:cubicBezTo>
                  <a:cubicBezTo>
                    <a:pt x="100" y="418"/>
                    <a:pt x="78" y="362"/>
                    <a:pt x="78" y="299"/>
                  </a:cubicBezTo>
                  <a:cubicBezTo>
                    <a:pt x="78" y="225"/>
                    <a:pt x="110" y="179"/>
                    <a:pt x="158" y="179"/>
                  </a:cubicBezTo>
                  <a:cubicBezTo>
                    <a:pt x="209" y="179"/>
                    <a:pt x="227" y="229"/>
                    <a:pt x="227" y="299"/>
                  </a:cubicBezTo>
                  <a:lnTo>
                    <a:pt x="227" y="3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1" name="Freeform 16"/>
            <p:cNvSpPr>
              <a:spLocks noEditPoints="1"/>
            </p:cNvSpPr>
            <p:nvPr/>
          </p:nvSpPr>
          <p:spPr bwMode="auto">
            <a:xfrm>
              <a:off x="6816725" y="6348413"/>
              <a:ext cx="204788" cy="217488"/>
            </a:xfrm>
            <a:custGeom>
              <a:avLst/>
              <a:gdLst>
                <a:gd name="T0" fmla="*/ 168 w 322"/>
                <a:gd name="T1" fmla="*/ 0 h 340"/>
                <a:gd name="T2" fmla="*/ 0 w 322"/>
                <a:gd name="T3" fmla="*/ 178 h 340"/>
                <a:gd name="T4" fmla="*/ 154 w 322"/>
                <a:gd name="T5" fmla="*/ 340 h 340"/>
                <a:gd name="T6" fmla="*/ 322 w 322"/>
                <a:gd name="T7" fmla="*/ 162 h 340"/>
                <a:gd name="T8" fmla="*/ 168 w 322"/>
                <a:gd name="T9" fmla="*/ 0 h 340"/>
                <a:gd name="T10" fmla="*/ 162 w 322"/>
                <a:gd name="T11" fmla="*/ 294 h 340"/>
                <a:gd name="T12" fmla="*/ 76 w 322"/>
                <a:gd name="T13" fmla="*/ 170 h 340"/>
                <a:gd name="T14" fmla="*/ 162 w 322"/>
                <a:gd name="T15" fmla="*/ 46 h 340"/>
                <a:gd name="T16" fmla="*/ 248 w 322"/>
                <a:gd name="T17" fmla="*/ 170 h 340"/>
                <a:gd name="T18" fmla="*/ 162 w 322"/>
                <a:gd name="T19" fmla="*/ 29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2" h="340">
                  <a:moveTo>
                    <a:pt x="168" y="0"/>
                  </a:moveTo>
                  <a:cubicBezTo>
                    <a:pt x="56" y="0"/>
                    <a:pt x="0" y="86"/>
                    <a:pt x="0" y="178"/>
                  </a:cubicBezTo>
                  <a:cubicBezTo>
                    <a:pt x="0" y="264"/>
                    <a:pt x="48" y="340"/>
                    <a:pt x="154" y="340"/>
                  </a:cubicBezTo>
                  <a:cubicBezTo>
                    <a:pt x="266" y="340"/>
                    <a:pt x="322" y="254"/>
                    <a:pt x="322" y="162"/>
                  </a:cubicBezTo>
                  <a:cubicBezTo>
                    <a:pt x="322" y="76"/>
                    <a:pt x="273" y="0"/>
                    <a:pt x="168" y="0"/>
                  </a:cubicBezTo>
                  <a:close/>
                  <a:moveTo>
                    <a:pt x="162" y="294"/>
                  </a:moveTo>
                  <a:cubicBezTo>
                    <a:pt x="108" y="294"/>
                    <a:pt x="76" y="241"/>
                    <a:pt x="76" y="170"/>
                  </a:cubicBezTo>
                  <a:cubicBezTo>
                    <a:pt x="76" y="100"/>
                    <a:pt x="107" y="46"/>
                    <a:pt x="162" y="46"/>
                  </a:cubicBezTo>
                  <a:cubicBezTo>
                    <a:pt x="215" y="46"/>
                    <a:pt x="248" y="98"/>
                    <a:pt x="248" y="170"/>
                  </a:cubicBezTo>
                  <a:cubicBezTo>
                    <a:pt x="248" y="240"/>
                    <a:pt x="216" y="294"/>
                    <a:pt x="162" y="2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2" name="Freeform 17"/>
            <p:cNvSpPr>
              <a:spLocks/>
            </p:cNvSpPr>
            <p:nvPr/>
          </p:nvSpPr>
          <p:spPr bwMode="auto">
            <a:xfrm>
              <a:off x="8139113" y="6348413"/>
              <a:ext cx="155575" cy="217488"/>
            </a:xfrm>
            <a:custGeom>
              <a:avLst/>
              <a:gdLst>
                <a:gd name="T0" fmla="*/ 247 w 247"/>
                <a:gd name="T1" fmla="*/ 22 h 340"/>
                <a:gd name="T2" fmla="*/ 238 w 247"/>
                <a:gd name="T3" fmla="*/ 11 h 340"/>
                <a:gd name="T4" fmla="*/ 165 w 247"/>
                <a:gd name="T5" fmla="*/ 0 h 340"/>
                <a:gd name="T6" fmla="*/ 0 w 247"/>
                <a:gd name="T7" fmla="*/ 170 h 340"/>
                <a:gd name="T8" fmla="*/ 165 w 247"/>
                <a:gd name="T9" fmla="*/ 340 h 340"/>
                <a:gd name="T10" fmla="*/ 238 w 247"/>
                <a:gd name="T11" fmla="*/ 329 h 340"/>
                <a:gd name="T12" fmla="*/ 247 w 247"/>
                <a:gd name="T13" fmla="*/ 318 h 340"/>
                <a:gd name="T14" fmla="*/ 247 w 247"/>
                <a:gd name="T15" fmla="*/ 269 h 340"/>
                <a:gd name="T16" fmla="*/ 243 w 247"/>
                <a:gd name="T17" fmla="*/ 262 h 340"/>
                <a:gd name="T18" fmla="*/ 231 w 247"/>
                <a:gd name="T19" fmla="*/ 266 h 340"/>
                <a:gd name="T20" fmla="*/ 169 w 247"/>
                <a:gd name="T21" fmla="*/ 281 h 340"/>
                <a:gd name="T22" fmla="*/ 71 w 247"/>
                <a:gd name="T23" fmla="*/ 170 h 340"/>
                <a:gd name="T24" fmla="*/ 169 w 247"/>
                <a:gd name="T25" fmla="*/ 59 h 340"/>
                <a:gd name="T26" fmla="*/ 231 w 247"/>
                <a:gd name="T27" fmla="*/ 74 h 340"/>
                <a:gd name="T28" fmla="*/ 243 w 247"/>
                <a:gd name="T29" fmla="*/ 78 h 340"/>
                <a:gd name="T30" fmla="*/ 247 w 247"/>
                <a:gd name="T31" fmla="*/ 71 h 340"/>
                <a:gd name="T32" fmla="*/ 247 w 247"/>
                <a:gd name="T33" fmla="*/ 2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340">
                  <a:moveTo>
                    <a:pt x="247" y="22"/>
                  </a:moveTo>
                  <a:cubicBezTo>
                    <a:pt x="247" y="14"/>
                    <a:pt x="245" y="14"/>
                    <a:pt x="238" y="11"/>
                  </a:cubicBezTo>
                  <a:cubicBezTo>
                    <a:pt x="222" y="5"/>
                    <a:pt x="194" y="0"/>
                    <a:pt x="165" y="0"/>
                  </a:cubicBezTo>
                  <a:cubicBezTo>
                    <a:pt x="34" y="0"/>
                    <a:pt x="0" y="92"/>
                    <a:pt x="0" y="170"/>
                  </a:cubicBezTo>
                  <a:cubicBezTo>
                    <a:pt x="0" y="249"/>
                    <a:pt x="33" y="340"/>
                    <a:pt x="165" y="340"/>
                  </a:cubicBezTo>
                  <a:cubicBezTo>
                    <a:pt x="194" y="340"/>
                    <a:pt x="222" y="335"/>
                    <a:pt x="238" y="329"/>
                  </a:cubicBezTo>
                  <a:cubicBezTo>
                    <a:pt x="245" y="326"/>
                    <a:pt x="247" y="326"/>
                    <a:pt x="247" y="318"/>
                  </a:cubicBezTo>
                  <a:cubicBezTo>
                    <a:pt x="247" y="269"/>
                    <a:pt x="247" y="269"/>
                    <a:pt x="247" y="269"/>
                  </a:cubicBezTo>
                  <a:cubicBezTo>
                    <a:pt x="247" y="264"/>
                    <a:pt x="246" y="262"/>
                    <a:pt x="243" y="262"/>
                  </a:cubicBezTo>
                  <a:cubicBezTo>
                    <a:pt x="241" y="262"/>
                    <a:pt x="237" y="264"/>
                    <a:pt x="231" y="266"/>
                  </a:cubicBezTo>
                  <a:cubicBezTo>
                    <a:pt x="221" y="271"/>
                    <a:pt x="199" y="281"/>
                    <a:pt x="169" y="281"/>
                  </a:cubicBezTo>
                  <a:cubicBezTo>
                    <a:pt x="108" y="281"/>
                    <a:pt x="71" y="244"/>
                    <a:pt x="71" y="170"/>
                  </a:cubicBezTo>
                  <a:cubicBezTo>
                    <a:pt x="71" y="95"/>
                    <a:pt x="108" y="59"/>
                    <a:pt x="169" y="59"/>
                  </a:cubicBezTo>
                  <a:cubicBezTo>
                    <a:pt x="199" y="59"/>
                    <a:pt x="221" y="69"/>
                    <a:pt x="231" y="74"/>
                  </a:cubicBezTo>
                  <a:cubicBezTo>
                    <a:pt x="237" y="76"/>
                    <a:pt x="241" y="78"/>
                    <a:pt x="243" y="78"/>
                  </a:cubicBezTo>
                  <a:cubicBezTo>
                    <a:pt x="246" y="78"/>
                    <a:pt x="247" y="76"/>
                    <a:pt x="247" y="71"/>
                  </a:cubicBezTo>
                  <a:lnTo>
                    <a:pt x="247" y="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3" name="Freeform 18"/>
            <p:cNvSpPr>
              <a:spLocks/>
            </p:cNvSpPr>
            <p:nvPr/>
          </p:nvSpPr>
          <p:spPr bwMode="auto">
            <a:xfrm>
              <a:off x="7542213" y="6354763"/>
              <a:ext cx="200025" cy="211138"/>
            </a:xfrm>
            <a:custGeom>
              <a:avLst/>
              <a:gdLst>
                <a:gd name="T0" fmla="*/ 9 w 317"/>
                <a:gd name="T1" fmla="*/ 0 h 330"/>
                <a:gd name="T2" fmla="*/ 0 w 317"/>
                <a:gd name="T3" fmla="*/ 10 h 330"/>
                <a:gd name="T4" fmla="*/ 0 w 317"/>
                <a:gd name="T5" fmla="*/ 19 h 330"/>
                <a:gd name="T6" fmla="*/ 18 w 317"/>
                <a:gd name="T7" fmla="*/ 35 h 330"/>
                <a:gd name="T8" fmla="*/ 49 w 317"/>
                <a:gd name="T9" fmla="*/ 44 h 330"/>
                <a:gd name="T10" fmla="*/ 49 w 317"/>
                <a:gd name="T11" fmla="*/ 193 h 330"/>
                <a:gd name="T12" fmla="*/ 152 w 317"/>
                <a:gd name="T13" fmla="*/ 330 h 330"/>
                <a:gd name="T14" fmla="*/ 247 w 317"/>
                <a:gd name="T15" fmla="*/ 280 h 330"/>
                <a:gd name="T16" fmla="*/ 249 w 317"/>
                <a:gd name="T17" fmla="*/ 280 h 330"/>
                <a:gd name="T18" fmla="*/ 249 w 317"/>
                <a:gd name="T19" fmla="*/ 312 h 330"/>
                <a:gd name="T20" fmla="*/ 257 w 317"/>
                <a:gd name="T21" fmla="*/ 320 h 330"/>
                <a:gd name="T22" fmla="*/ 309 w 317"/>
                <a:gd name="T23" fmla="*/ 320 h 330"/>
                <a:gd name="T24" fmla="*/ 317 w 317"/>
                <a:gd name="T25" fmla="*/ 312 h 330"/>
                <a:gd name="T26" fmla="*/ 317 w 317"/>
                <a:gd name="T27" fmla="*/ 8 h 330"/>
                <a:gd name="T28" fmla="*/ 309 w 317"/>
                <a:gd name="T29" fmla="*/ 0 h 330"/>
                <a:gd name="T30" fmla="*/ 255 w 317"/>
                <a:gd name="T31" fmla="*/ 0 h 330"/>
                <a:gd name="T32" fmla="*/ 247 w 317"/>
                <a:gd name="T33" fmla="*/ 8 h 330"/>
                <a:gd name="T34" fmla="*/ 247 w 317"/>
                <a:gd name="T35" fmla="*/ 226 h 330"/>
                <a:gd name="T36" fmla="*/ 173 w 317"/>
                <a:gd name="T37" fmla="*/ 268 h 330"/>
                <a:gd name="T38" fmla="*/ 119 w 317"/>
                <a:gd name="T39" fmla="*/ 173 h 330"/>
                <a:gd name="T40" fmla="*/ 119 w 317"/>
                <a:gd name="T41" fmla="*/ 8 h 330"/>
                <a:gd name="T42" fmla="*/ 111 w 317"/>
                <a:gd name="T43" fmla="*/ 0 h 330"/>
                <a:gd name="T44" fmla="*/ 9 w 317"/>
                <a:gd name="T45"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30">
                  <a:moveTo>
                    <a:pt x="9" y="0"/>
                  </a:moveTo>
                  <a:cubicBezTo>
                    <a:pt x="1" y="0"/>
                    <a:pt x="0" y="4"/>
                    <a:pt x="0" y="10"/>
                  </a:cubicBezTo>
                  <a:cubicBezTo>
                    <a:pt x="0" y="19"/>
                    <a:pt x="0" y="19"/>
                    <a:pt x="0" y="19"/>
                  </a:cubicBezTo>
                  <a:cubicBezTo>
                    <a:pt x="0" y="31"/>
                    <a:pt x="4" y="31"/>
                    <a:pt x="18" y="35"/>
                  </a:cubicBezTo>
                  <a:cubicBezTo>
                    <a:pt x="49" y="44"/>
                    <a:pt x="49" y="44"/>
                    <a:pt x="49" y="44"/>
                  </a:cubicBezTo>
                  <a:cubicBezTo>
                    <a:pt x="49" y="193"/>
                    <a:pt x="49" y="193"/>
                    <a:pt x="49" y="193"/>
                  </a:cubicBezTo>
                  <a:cubicBezTo>
                    <a:pt x="49" y="306"/>
                    <a:pt x="99" y="330"/>
                    <a:pt x="152" y="330"/>
                  </a:cubicBezTo>
                  <a:cubicBezTo>
                    <a:pt x="194" y="330"/>
                    <a:pt x="221" y="314"/>
                    <a:pt x="247" y="280"/>
                  </a:cubicBezTo>
                  <a:cubicBezTo>
                    <a:pt x="249" y="280"/>
                    <a:pt x="249" y="280"/>
                    <a:pt x="249" y="280"/>
                  </a:cubicBezTo>
                  <a:cubicBezTo>
                    <a:pt x="249" y="312"/>
                    <a:pt x="249" y="312"/>
                    <a:pt x="249" y="312"/>
                  </a:cubicBezTo>
                  <a:cubicBezTo>
                    <a:pt x="249" y="318"/>
                    <a:pt x="251" y="320"/>
                    <a:pt x="257" y="320"/>
                  </a:cubicBezTo>
                  <a:cubicBezTo>
                    <a:pt x="309" y="320"/>
                    <a:pt x="309" y="320"/>
                    <a:pt x="309" y="320"/>
                  </a:cubicBezTo>
                  <a:cubicBezTo>
                    <a:pt x="315" y="320"/>
                    <a:pt x="317" y="318"/>
                    <a:pt x="317" y="312"/>
                  </a:cubicBezTo>
                  <a:cubicBezTo>
                    <a:pt x="317" y="8"/>
                    <a:pt x="317" y="8"/>
                    <a:pt x="317" y="8"/>
                  </a:cubicBezTo>
                  <a:cubicBezTo>
                    <a:pt x="317" y="2"/>
                    <a:pt x="315" y="0"/>
                    <a:pt x="309" y="0"/>
                  </a:cubicBezTo>
                  <a:cubicBezTo>
                    <a:pt x="255" y="0"/>
                    <a:pt x="255" y="0"/>
                    <a:pt x="255" y="0"/>
                  </a:cubicBezTo>
                  <a:cubicBezTo>
                    <a:pt x="249" y="0"/>
                    <a:pt x="247" y="2"/>
                    <a:pt x="247" y="8"/>
                  </a:cubicBezTo>
                  <a:cubicBezTo>
                    <a:pt x="247" y="226"/>
                    <a:pt x="247" y="226"/>
                    <a:pt x="247" y="226"/>
                  </a:cubicBezTo>
                  <a:cubicBezTo>
                    <a:pt x="227" y="255"/>
                    <a:pt x="202" y="268"/>
                    <a:pt x="173" y="268"/>
                  </a:cubicBezTo>
                  <a:cubicBezTo>
                    <a:pt x="122" y="268"/>
                    <a:pt x="119" y="231"/>
                    <a:pt x="119" y="173"/>
                  </a:cubicBezTo>
                  <a:cubicBezTo>
                    <a:pt x="119" y="8"/>
                    <a:pt x="119" y="8"/>
                    <a:pt x="119" y="8"/>
                  </a:cubicBezTo>
                  <a:cubicBezTo>
                    <a:pt x="119" y="2"/>
                    <a:pt x="116" y="0"/>
                    <a:pt x="111" y="0"/>
                  </a:cubicBezTo>
                  <a:lnTo>
                    <a:pt x="9"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sp>
          <p:nvSpPr>
            <p:cNvPr id="24" name="Freeform 19"/>
            <p:cNvSpPr>
              <a:spLocks/>
            </p:cNvSpPr>
            <p:nvPr/>
          </p:nvSpPr>
          <p:spPr bwMode="auto">
            <a:xfrm>
              <a:off x="7799388" y="6348413"/>
              <a:ext cx="295275" cy="211138"/>
            </a:xfrm>
            <a:custGeom>
              <a:avLst/>
              <a:gdLst>
                <a:gd name="T0" fmla="*/ 0 w 467"/>
                <a:gd name="T1" fmla="*/ 322 h 330"/>
                <a:gd name="T2" fmla="*/ 8 w 467"/>
                <a:gd name="T3" fmla="*/ 330 h 330"/>
                <a:gd name="T4" fmla="*/ 62 w 467"/>
                <a:gd name="T5" fmla="*/ 330 h 330"/>
                <a:gd name="T6" fmla="*/ 70 w 467"/>
                <a:gd name="T7" fmla="*/ 322 h 330"/>
                <a:gd name="T8" fmla="*/ 70 w 467"/>
                <a:gd name="T9" fmla="*/ 104 h 330"/>
                <a:gd name="T10" fmla="*/ 145 w 467"/>
                <a:gd name="T11" fmla="*/ 62 h 330"/>
                <a:gd name="T12" fmla="*/ 198 w 467"/>
                <a:gd name="T13" fmla="*/ 157 h 330"/>
                <a:gd name="T14" fmla="*/ 198 w 467"/>
                <a:gd name="T15" fmla="*/ 322 h 330"/>
                <a:gd name="T16" fmla="*/ 206 w 467"/>
                <a:gd name="T17" fmla="*/ 330 h 330"/>
                <a:gd name="T18" fmla="*/ 261 w 467"/>
                <a:gd name="T19" fmla="*/ 330 h 330"/>
                <a:gd name="T20" fmla="*/ 268 w 467"/>
                <a:gd name="T21" fmla="*/ 322 h 330"/>
                <a:gd name="T22" fmla="*/ 268 w 467"/>
                <a:gd name="T23" fmla="*/ 104 h 330"/>
                <a:gd name="T24" fmla="*/ 343 w 467"/>
                <a:gd name="T25" fmla="*/ 62 h 330"/>
                <a:gd name="T26" fmla="*/ 397 w 467"/>
                <a:gd name="T27" fmla="*/ 157 h 330"/>
                <a:gd name="T28" fmla="*/ 397 w 467"/>
                <a:gd name="T29" fmla="*/ 322 h 330"/>
                <a:gd name="T30" fmla="*/ 405 w 467"/>
                <a:gd name="T31" fmla="*/ 330 h 330"/>
                <a:gd name="T32" fmla="*/ 459 w 467"/>
                <a:gd name="T33" fmla="*/ 330 h 330"/>
                <a:gd name="T34" fmla="*/ 467 w 467"/>
                <a:gd name="T35" fmla="*/ 322 h 330"/>
                <a:gd name="T36" fmla="*/ 467 w 467"/>
                <a:gd name="T37" fmla="*/ 137 h 330"/>
                <a:gd name="T38" fmla="*/ 363 w 467"/>
                <a:gd name="T39" fmla="*/ 0 h 330"/>
                <a:gd name="T40" fmla="*/ 253 w 467"/>
                <a:gd name="T41" fmla="*/ 54 h 330"/>
                <a:gd name="T42" fmla="*/ 165 w 467"/>
                <a:gd name="T43" fmla="*/ 0 h 330"/>
                <a:gd name="T44" fmla="*/ 70 w 467"/>
                <a:gd name="T45" fmla="*/ 50 h 330"/>
                <a:gd name="T46" fmla="*/ 68 w 467"/>
                <a:gd name="T47" fmla="*/ 50 h 330"/>
                <a:gd name="T48" fmla="*/ 68 w 467"/>
                <a:gd name="T49" fmla="*/ 18 h 330"/>
                <a:gd name="T50" fmla="*/ 60 w 467"/>
                <a:gd name="T51" fmla="*/ 10 h 330"/>
                <a:gd name="T52" fmla="*/ 8 w 467"/>
                <a:gd name="T53" fmla="*/ 10 h 330"/>
                <a:gd name="T54" fmla="*/ 0 w 467"/>
                <a:gd name="T55" fmla="*/ 18 h 330"/>
                <a:gd name="T56" fmla="*/ 0 w 467"/>
                <a:gd name="T57" fmla="*/ 3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7" h="330">
                  <a:moveTo>
                    <a:pt x="0" y="322"/>
                  </a:moveTo>
                  <a:cubicBezTo>
                    <a:pt x="0" y="328"/>
                    <a:pt x="2" y="330"/>
                    <a:pt x="8" y="330"/>
                  </a:cubicBezTo>
                  <a:cubicBezTo>
                    <a:pt x="62" y="330"/>
                    <a:pt x="62" y="330"/>
                    <a:pt x="62" y="330"/>
                  </a:cubicBezTo>
                  <a:cubicBezTo>
                    <a:pt x="68" y="330"/>
                    <a:pt x="70" y="328"/>
                    <a:pt x="70" y="322"/>
                  </a:cubicBezTo>
                  <a:cubicBezTo>
                    <a:pt x="70" y="104"/>
                    <a:pt x="70" y="104"/>
                    <a:pt x="70" y="104"/>
                  </a:cubicBezTo>
                  <a:cubicBezTo>
                    <a:pt x="91" y="75"/>
                    <a:pt x="115" y="62"/>
                    <a:pt x="145" y="62"/>
                  </a:cubicBezTo>
                  <a:cubicBezTo>
                    <a:pt x="196" y="62"/>
                    <a:pt x="198" y="99"/>
                    <a:pt x="198" y="157"/>
                  </a:cubicBezTo>
                  <a:cubicBezTo>
                    <a:pt x="198" y="322"/>
                    <a:pt x="198" y="322"/>
                    <a:pt x="198" y="322"/>
                  </a:cubicBezTo>
                  <a:cubicBezTo>
                    <a:pt x="198" y="328"/>
                    <a:pt x="200" y="330"/>
                    <a:pt x="206" y="330"/>
                  </a:cubicBezTo>
                  <a:cubicBezTo>
                    <a:pt x="261" y="330"/>
                    <a:pt x="261" y="330"/>
                    <a:pt x="261" y="330"/>
                  </a:cubicBezTo>
                  <a:cubicBezTo>
                    <a:pt x="267" y="330"/>
                    <a:pt x="268" y="328"/>
                    <a:pt x="268" y="322"/>
                  </a:cubicBezTo>
                  <a:cubicBezTo>
                    <a:pt x="268" y="104"/>
                    <a:pt x="268" y="104"/>
                    <a:pt x="268" y="104"/>
                  </a:cubicBezTo>
                  <a:cubicBezTo>
                    <a:pt x="289" y="75"/>
                    <a:pt x="313" y="62"/>
                    <a:pt x="343" y="62"/>
                  </a:cubicBezTo>
                  <a:cubicBezTo>
                    <a:pt x="394" y="62"/>
                    <a:pt x="397" y="99"/>
                    <a:pt x="397" y="157"/>
                  </a:cubicBezTo>
                  <a:cubicBezTo>
                    <a:pt x="397" y="322"/>
                    <a:pt x="397" y="322"/>
                    <a:pt x="397" y="322"/>
                  </a:cubicBezTo>
                  <a:cubicBezTo>
                    <a:pt x="397" y="328"/>
                    <a:pt x="399" y="330"/>
                    <a:pt x="405" y="330"/>
                  </a:cubicBezTo>
                  <a:cubicBezTo>
                    <a:pt x="459" y="330"/>
                    <a:pt x="459" y="330"/>
                    <a:pt x="459" y="330"/>
                  </a:cubicBezTo>
                  <a:cubicBezTo>
                    <a:pt x="465" y="330"/>
                    <a:pt x="467" y="328"/>
                    <a:pt x="467" y="322"/>
                  </a:cubicBezTo>
                  <a:cubicBezTo>
                    <a:pt x="467" y="137"/>
                    <a:pt x="467" y="137"/>
                    <a:pt x="467" y="137"/>
                  </a:cubicBezTo>
                  <a:cubicBezTo>
                    <a:pt x="467" y="23"/>
                    <a:pt x="417" y="0"/>
                    <a:pt x="363" y="0"/>
                  </a:cubicBezTo>
                  <a:cubicBezTo>
                    <a:pt x="316" y="0"/>
                    <a:pt x="283" y="18"/>
                    <a:pt x="253" y="54"/>
                  </a:cubicBezTo>
                  <a:cubicBezTo>
                    <a:pt x="235" y="12"/>
                    <a:pt x="201" y="0"/>
                    <a:pt x="165" y="0"/>
                  </a:cubicBezTo>
                  <a:cubicBezTo>
                    <a:pt x="124" y="0"/>
                    <a:pt x="97" y="16"/>
                    <a:pt x="70" y="50"/>
                  </a:cubicBezTo>
                  <a:cubicBezTo>
                    <a:pt x="68" y="50"/>
                    <a:pt x="68" y="50"/>
                    <a:pt x="68" y="50"/>
                  </a:cubicBezTo>
                  <a:cubicBezTo>
                    <a:pt x="68" y="18"/>
                    <a:pt x="68" y="18"/>
                    <a:pt x="68" y="18"/>
                  </a:cubicBezTo>
                  <a:cubicBezTo>
                    <a:pt x="68" y="12"/>
                    <a:pt x="65" y="10"/>
                    <a:pt x="60" y="10"/>
                  </a:cubicBezTo>
                  <a:cubicBezTo>
                    <a:pt x="8" y="10"/>
                    <a:pt x="8" y="10"/>
                    <a:pt x="8" y="10"/>
                  </a:cubicBezTo>
                  <a:cubicBezTo>
                    <a:pt x="2" y="10"/>
                    <a:pt x="0" y="12"/>
                    <a:pt x="0" y="18"/>
                  </a:cubicBezTo>
                  <a:lnTo>
                    <a:pt x="0" y="32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nl-NL"/>
            </a:p>
          </p:txBody>
        </p:sp>
      </p:grpSp>
    </p:spTree>
    <p:extLst>
      <p:ext uri="{BB962C8B-B14F-4D97-AF65-F5344CB8AC3E}">
        <p14:creationId xmlns:p14="http://schemas.microsoft.com/office/powerpoint/2010/main" val="183033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000" y="782946"/>
            <a:ext cx="8100000" cy="533400"/>
          </a:xfrm>
          <a:prstGeom prst="rect">
            <a:avLst/>
          </a:prstGeom>
        </p:spPr>
        <p:txBody>
          <a:bodyPr vert="horz" lIns="0" tIns="0" rIns="0" bIns="0" rtlCol="0" anchor="ctr">
            <a:noAutofit/>
          </a:bodyPr>
          <a:lstStyle/>
          <a:p>
            <a:r>
              <a:rPr lang="nl-NL" dirty="0"/>
              <a:t>Klik om de stijl te bewerken</a:t>
            </a:r>
          </a:p>
        </p:txBody>
      </p:sp>
      <p:sp>
        <p:nvSpPr>
          <p:cNvPr id="3" name="Tijdelijke aanduiding voor tekst 2"/>
          <p:cNvSpPr>
            <a:spLocks noGrp="1"/>
          </p:cNvSpPr>
          <p:nvPr>
            <p:ph type="body" idx="1"/>
          </p:nvPr>
        </p:nvSpPr>
        <p:spPr>
          <a:xfrm>
            <a:off x="522000" y="1525378"/>
            <a:ext cx="8100000" cy="3152632"/>
          </a:xfrm>
          <a:prstGeom prst="rect">
            <a:avLst/>
          </a:prstGeom>
        </p:spPr>
        <p:txBody>
          <a:bodyPr vert="horz" lIns="0" tIns="0" rIns="0" bIns="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94000" y="4810807"/>
            <a:ext cx="108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&lt;Datum&gt;</a:t>
            </a:r>
            <a:endParaRPr lang="nl-NL" dirty="0"/>
          </a:p>
        </p:txBody>
      </p:sp>
      <p:sp>
        <p:nvSpPr>
          <p:cNvPr id="5" name="Tijdelijke aanduiding voor voettekst 4"/>
          <p:cNvSpPr>
            <a:spLocks noGrp="1"/>
          </p:cNvSpPr>
          <p:nvPr>
            <p:ph type="ftr" sz="quarter" idx="3"/>
          </p:nvPr>
        </p:nvSpPr>
        <p:spPr>
          <a:xfrm>
            <a:off x="2790000" y="4810807"/>
            <a:ext cx="396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a:t>&lt;Titel van de presentatie&gt;</a:t>
            </a:r>
            <a:endParaRPr lang="nl-NL" dirty="0"/>
          </a:p>
        </p:txBody>
      </p:sp>
      <p:sp>
        <p:nvSpPr>
          <p:cNvPr id="6" name="Tijdelijke aanduiding voor dianummer 5"/>
          <p:cNvSpPr>
            <a:spLocks noGrp="1"/>
          </p:cNvSpPr>
          <p:nvPr>
            <p:ph type="sldNum" sz="quarter" idx="4"/>
          </p:nvPr>
        </p:nvSpPr>
        <p:spPr>
          <a:xfrm>
            <a:off x="522000" y="4810807"/>
            <a:ext cx="810000" cy="152400"/>
          </a:xfrm>
          <a:prstGeom prst="rect">
            <a:avLst/>
          </a:prstGeom>
        </p:spPr>
        <p:txBody>
          <a:bodyPr vert="horz" lIns="0" tIns="0" rIns="0" bIns="0" rtlCol="0" anchor="ctr"/>
          <a:lstStyle>
            <a:lvl1pPr algn="l">
              <a:lnSpc>
                <a:spcPts val="1200"/>
              </a:lnSpc>
              <a:defRPr sz="1000">
                <a:solidFill>
                  <a:schemeClr val="accent1"/>
                </a:solidFill>
              </a:defRPr>
            </a:lvl1pPr>
          </a:lstStyle>
          <a:p>
            <a:r>
              <a:rPr lang="nl-NL" dirty="0"/>
              <a:t>Pagina </a:t>
            </a:r>
            <a:fld id="{7FC9B413-936F-403B-BC98-20250EBFF374}" type="slidenum">
              <a:rPr lang="nl-NL" smtClean="0"/>
              <a:pPr/>
              <a:t>‹nr.›</a:t>
            </a:fld>
            <a:endParaRPr lang="nl-NL" dirty="0"/>
          </a:p>
        </p:txBody>
      </p:sp>
      <p:sp>
        <p:nvSpPr>
          <p:cNvPr id="7" name="Rechthoek 6"/>
          <p:cNvSpPr/>
          <p:nvPr/>
        </p:nvSpPr>
        <p:spPr>
          <a:xfrm>
            <a:off x="522000" y="468000"/>
            <a:ext cx="8100000" cy="5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p:cNvSpPr/>
          <p:nvPr/>
        </p:nvSpPr>
        <p:spPr>
          <a:xfrm>
            <a:off x="522000" y="4680000"/>
            <a:ext cx="8100000" cy="8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64000" y="4811400"/>
            <a:ext cx="1148400" cy="142200"/>
          </a:xfrm>
          <a:prstGeom prst="rect">
            <a:avLst/>
          </a:prstGeom>
        </p:spPr>
      </p:pic>
    </p:spTree>
    <p:extLst>
      <p:ext uri="{BB962C8B-B14F-4D97-AF65-F5344CB8AC3E}">
        <p14:creationId xmlns:p14="http://schemas.microsoft.com/office/powerpoint/2010/main" val="78101269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60" r:id="rId4"/>
    <p:sldLayoutId id="2147483652" r:id="rId5"/>
    <p:sldLayoutId id="2147483661" r:id="rId6"/>
    <p:sldLayoutId id="2147483662" r:id="rId7"/>
    <p:sldLayoutId id="2147483663" r:id="rId8"/>
    <p:sldLayoutId id="2147483664" r:id="rId9"/>
    <p:sldLayoutId id="2147483665" r:id="rId10"/>
    <p:sldLayoutId id="2147483667" r:id="rId11"/>
    <p:sldLayoutId id="2147483668" r:id="rId12"/>
  </p:sldLayoutIdLst>
  <p:hf sldNum="0" hdr="0" ftr="0" dt="0"/>
  <p:txStyles>
    <p:titleStyle>
      <a:lvl1pPr algn="l" defTabSz="914400" rtl="0" eaLnBrk="1" latinLnBrk="0" hangingPunct="1">
        <a:lnSpc>
          <a:spcPts val="4200"/>
        </a:lnSpc>
        <a:spcBef>
          <a:spcPct val="0"/>
        </a:spcBef>
        <a:buNone/>
        <a:defRPr sz="4000" b="1" kern="1200">
          <a:solidFill>
            <a:schemeClr val="tx2"/>
          </a:solidFill>
          <a:latin typeface="+mj-lt"/>
          <a:ea typeface="+mj-ea"/>
          <a:cs typeface="+mj-cs"/>
        </a:defRPr>
      </a:lvl1pPr>
    </p:titleStyle>
    <p:bodyStyle>
      <a:lvl1pPr marL="322263" indent="-322263"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1pPr>
      <a:lvl2pPr marL="647700" indent="-325438"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2pPr>
      <a:lvl3pPr marL="969963"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3pPr>
      <a:lvl4pPr marL="1293813" indent="-322263" algn="l" defTabSz="914400" rtl="0" eaLnBrk="1" latinLnBrk="0" hangingPunct="1">
        <a:lnSpc>
          <a:spcPts val="2500"/>
        </a:lnSpc>
        <a:spcBef>
          <a:spcPts val="0"/>
        </a:spcBef>
        <a:buFont typeface="Arial" pitchFamily="34" charset="0"/>
        <a:buChar char="•"/>
        <a:defRPr sz="2000" kern="1200">
          <a:solidFill>
            <a:schemeClr val="tx1"/>
          </a:solidFill>
          <a:latin typeface="+mn-lt"/>
          <a:ea typeface="+mn-ea"/>
          <a:cs typeface="+mn-cs"/>
        </a:defRPr>
      </a:lvl4pPr>
      <a:lvl5pPr marL="1619250" indent="-323850" algn="l" defTabSz="914400" rtl="0" eaLnBrk="1" latinLnBrk="0" hangingPunct="1">
        <a:lnSpc>
          <a:spcPts val="2500"/>
        </a:lnSpc>
        <a:spcBef>
          <a:spcPts val="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instagram.com/statisticallycarto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901F4-E8CE-4925-A21C-6C6C17710E28}"/>
              </a:ext>
            </a:extLst>
          </p:cNvPr>
          <p:cNvSpPr>
            <a:spLocks noGrp="1"/>
          </p:cNvSpPr>
          <p:nvPr>
            <p:ph type="ctrTitle"/>
          </p:nvPr>
        </p:nvSpPr>
        <p:spPr/>
        <p:txBody>
          <a:bodyPr/>
          <a:lstStyle/>
          <a:p>
            <a:r>
              <a:rPr lang="nl-NL" dirty="0"/>
              <a:t>Voeding &amp; Klimaat</a:t>
            </a:r>
          </a:p>
        </p:txBody>
      </p:sp>
      <p:sp>
        <p:nvSpPr>
          <p:cNvPr id="3" name="Ondertitel 2">
            <a:extLst>
              <a:ext uri="{FF2B5EF4-FFF2-40B4-BE49-F238E27FC236}">
                <a16:creationId xmlns:a16="http://schemas.microsoft.com/office/drawing/2014/main" id="{B8F3BF6F-5140-49A1-8509-F41CD6A5BC83}"/>
              </a:ext>
            </a:extLst>
          </p:cNvPr>
          <p:cNvSpPr>
            <a:spLocks noGrp="1"/>
          </p:cNvSpPr>
          <p:nvPr>
            <p:ph type="subTitle" idx="1"/>
          </p:nvPr>
        </p:nvSpPr>
        <p:spPr/>
        <p:txBody>
          <a:bodyPr/>
          <a:lstStyle/>
          <a:p>
            <a:r>
              <a:rPr lang="nl-NL" sz="3200" dirty="0"/>
              <a:t>Webinar 7 februari 2022</a:t>
            </a:r>
          </a:p>
        </p:txBody>
      </p:sp>
      <p:sp>
        <p:nvSpPr>
          <p:cNvPr id="4" name="Tijdelijke aanduiding voor tekst 3">
            <a:extLst>
              <a:ext uri="{FF2B5EF4-FFF2-40B4-BE49-F238E27FC236}">
                <a16:creationId xmlns:a16="http://schemas.microsoft.com/office/drawing/2014/main" id="{D5A4078E-8C8E-4175-A4C9-60874C0FC3A6}"/>
              </a:ext>
            </a:extLst>
          </p:cNvPr>
          <p:cNvSpPr>
            <a:spLocks noGrp="1"/>
          </p:cNvSpPr>
          <p:nvPr>
            <p:ph type="body" sz="quarter" idx="10"/>
          </p:nvPr>
        </p:nvSpPr>
        <p:spPr/>
        <p:txBody>
          <a:bodyPr/>
          <a:lstStyle/>
          <a:p>
            <a:r>
              <a:rPr lang="nl-NL" dirty="0"/>
              <a:t>Marjolijn Duijvestein</a:t>
            </a:r>
          </a:p>
          <a:p>
            <a:r>
              <a:rPr lang="nl-NL" dirty="0"/>
              <a:t>Maag-darm-leverarts </a:t>
            </a:r>
          </a:p>
        </p:txBody>
      </p:sp>
    </p:spTree>
    <p:extLst>
      <p:ext uri="{BB962C8B-B14F-4D97-AF65-F5344CB8AC3E}">
        <p14:creationId xmlns:p14="http://schemas.microsoft.com/office/powerpoint/2010/main" val="425630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9BAF3212-0B66-8E4F-BC97-6A4D6F65E9AF}"/>
              </a:ext>
            </a:extLst>
          </p:cNvPr>
          <p:cNvSpPr/>
          <p:nvPr/>
        </p:nvSpPr>
        <p:spPr>
          <a:xfrm>
            <a:off x="-170121" y="733647"/>
            <a:ext cx="9750055" cy="3976576"/>
          </a:xfrm>
          <a:prstGeom prst="rect">
            <a:avLst/>
          </a:prstGeom>
          <a:solidFill>
            <a:srgbClr val="FED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Rechthoek 6">
            <a:extLst>
              <a:ext uri="{FF2B5EF4-FFF2-40B4-BE49-F238E27FC236}">
                <a16:creationId xmlns:a16="http://schemas.microsoft.com/office/drawing/2014/main" id="{3B581E75-CEBA-B746-9C13-84DD223465F1}"/>
              </a:ext>
            </a:extLst>
          </p:cNvPr>
          <p:cNvSpPr/>
          <p:nvPr/>
        </p:nvSpPr>
        <p:spPr>
          <a:xfrm>
            <a:off x="0" y="4710223"/>
            <a:ext cx="9218428" cy="627321"/>
          </a:xfrm>
          <a:prstGeom prst="rect">
            <a:avLst/>
          </a:prstGeom>
          <a:solidFill>
            <a:srgbClr val="00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Tijdelijke aanduiding voor inhoud 4">
            <a:extLst>
              <a:ext uri="{FF2B5EF4-FFF2-40B4-BE49-F238E27FC236}">
                <a16:creationId xmlns:a16="http://schemas.microsoft.com/office/drawing/2014/main" id="{4DC0DF77-F841-464C-B8C4-0D2F3188C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251" y="71081"/>
            <a:ext cx="6411432" cy="5072419"/>
          </a:xfrm>
          <a:prstGeom prst="rect">
            <a:avLst/>
          </a:prstGeom>
        </p:spPr>
      </p:pic>
    </p:spTree>
    <p:extLst>
      <p:ext uri="{BB962C8B-B14F-4D97-AF65-F5344CB8AC3E}">
        <p14:creationId xmlns:p14="http://schemas.microsoft.com/office/powerpoint/2010/main" val="1034027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6F3ED"/>
        </a:solidFill>
        <a:effectLst/>
      </p:bgPr>
    </p:bg>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0BA21E17-23CD-E147-BB74-DD3DA8A58D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281" y="0"/>
            <a:ext cx="7243565" cy="5309605"/>
          </a:xfrm>
        </p:spPr>
      </p:pic>
      <p:pic>
        <p:nvPicPr>
          <p:cNvPr id="12" name="Afbeelding 11">
            <a:extLst>
              <a:ext uri="{FF2B5EF4-FFF2-40B4-BE49-F238E27FC236}">
                <a16:creationId xmlns:a16="http://schemas.microsoft.com/office/drawing/2014/main" id="{BE50614C-9F28-F54C-AD6D-66267E151673}"/>
              </a:ext>
            </a:extLst>
          </p:cNvPr>
          <p:cNvPicPr>
            <a:picLocks noChangeAspect="1"/>
          </p:cNvPicPr>
          <p:nvPr/>
        </p:nvPicPr>
        <p:blipFill rotWithShape="1">
          <a:blip r:embed="rId3">
            <a:extLst>
              <a:ext uri="{28A0092B-C50C-407E-A947-70E740481C1C}">
                <a14:useLocalDpi xmlns:a14="http://schemas.microsoft.com/office/drawing/2010/main" val="0"/>
              </a:ext>
            </a:extLst>
          </a:blip>
          <a:srcRect t="2312"/>
          <a:stretch/>
        </p:blipFill>
        <p:spPr>
          <a:xfrm>
            <a:off x="984073" y="3734972"/>
            <a:ext cx="6885979" cy="1408528"/>
          </a:xfrm>
          <a:prstGeom prst="rect">
            <a:avLst/>
          </a:prstGeom>
        </p:spPr>
      </p:pic>
      <p:sp>
        <p:nvSpPr>
          <p:cNvPr id="14" name="Rechthoek 13">
            <a:extLst>
              <a:ext uri="{FF2B5EF4-FFF2-40B4-BE49-F238E27FC236}">
                <a16:creationId xmlns:a16="http://schemas.microsoft.com/office/drawing/2014/main" id="{9E3BD014-E597-0046-B0A1-96D20A9B4591}"/>
              </a:ext>
            </a:extLst>
          </p:cNvPr>
          <p:cNvSpPr/>
          <p:nvPr/>
        </p:nvSpPr>
        <p:spPr>
          <a:xfrm flipV="1">
            <a:off x="4306191" y="3949395"/>
            <a:ext cx="318977" cy="293939"/>
          </a:xfrm>
          <a:prstGeom prst="rect">
            <a:avLst/>
          </a:prstGeom>
          <a:solidFill>
            <a:srgbClr val="F6F3ED"/>
          </a:solidFill>
          <a:ln>
            <a:noFill/>
          </a:ln>
          <a:effectLst>
            <a:outerShdw blurRad="50800" dist="50800" dir="5400000" algn="ctr" rotWithShape="0">
              <a:srgbClr val="F6F3E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0741E879-77B0-F44E-AD65-CE9C11B77354}"/>
              </a:ext>
            </a:extLst>
          </p:cNvPr>
          <p:cNvSpPr/>
          <p:nvPr/>
        </p:nvSpPr>
        <p:spPr>
          <a:xfrm>
            <a:off x="3599494" y="3725226"/>
            <a:ext cx="1655135" cy="233916"/>
          </a:xfrm>
          <a:prstGeom prst="rect">
            <a:avLst/>
          </a:prstGeom>
          <a:solidFill>
            <a:srgbClr val="F6F3ED"/>
          </a:solidFill>
          <a:ln>
            <a:noFill/>
          </a:ln>
          <a:effectLst>
            <a:outerShdw blurRad="50800" dist="50800" dir="5400000" algn="ctr" rotWithShape="0">
              <a:srgbClr val="F6F3E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7BA50238-D13B-4E49-BEA5-BAADEC39420D}"/>
              </a:ext>
            </a:extLst>
          </p:cNvPr>
          <p:cNvSpPr/>
          <p:nvPr/>
        </p:nvSpPr>
        <p:spPr>
          <a:xfrm flipV="1">
            <a:off x="1449577" y="3526911"/>
            <a:ext cx="318977" cy="293939"/>
          </a:xfrm>
          <a:prstGeom prst="rect">
            <a:avLst/>
          </a:prstGeom>
          <a:solidFill>
            <a:srgbClr val="F6F3ED"/>
          </a:solidFill>
          <a:ln>
            <a:noFill/>
          </a:ln>
          <a:effectLst>
            <a:outerShdw blurRad="50800" dist="50800" dir="5400000" algn="ctr" rotWithShape="0">
              <a:srgbClr val="F6F3E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72AF428E-E514-4248-9952-91D7DF480473}"/>
              </a:ext>
            </a:extLst>
          </p:cNvPr>
          <p:cNvSpPr/>
          <p:nvPr/>
        </p:nvSpPr>
        <p:spPr>
          <a:xfrm flipV="1">
            <a:off x="3599494" y="3725226"/>
            <a:ext cx="318977" cy="293939"/>
          </a:xfrm>
          <a:prstGeom prst="rect">
            <a:avLst/>
          </a:prstGeom>
          <a:solidFill>
            <a:srgbClr val="F6F3ED"/>
          </a:solidFill>
          <a:ln>
            <a:noFill/>
          </a:ln>
          <a:effectLst>
            <a:outerShdw blurRad="50800" dist="50800" dir="5400000" algn="ctr" rotWithShape="0">
              <a:srgbClr val="F6F3E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69256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366A3CC-2EC8-F04B-B564-BEB05C4A0DB3}"/>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121" r="9121"/>
          <a:stretch/>
        </p:blipFill>
        <p:spPr>
          <a:xfrm>
            <a:off x="520995" y="293062"/>
            <a:ext cx="8382000" cy="4714874"/>
          </a:xfrm>
        </p:spPr>
      </p:pic>
      <p:sp>
        <p:nvSpPr>
          <p:cNvPr id="8" name="Tekstvak 7">
            <a:extLst>
              <a:ext uri="{FF2B5EF4-FFF2-40B4-BE49-F238E27FC236}">
                <a16:creationId xmlns:a16="http://schemas.microsoft.com/office/drawing/2014/main" id="{DCF4E24E-37E8-FB4A-A958-AE761E6F19EB}"/>
              </a:ext>
            </a:extLst>
          </p:cNvPr>
          <p:cNvSpPr txBox="1"/>
          <p:nvPr/>
        </p:nvSpPr>
        <p:spPr>
          <a:xfrm>
            <a:off x="3138166" y="457200"/>
            <a:ext cx="2176943" cy="369332"/>
          </a:xfrm>
          <a:prstGeom prst="rect">
            <a:avLst/>
          </a:prstGeom>
          <a:noFill/>
        </p:spPr>
        <p:txBody>
          <a:bodyPr wrap="none" rtlCol="0">
            <a:spAutoFit/>
          </a:bodyPr>
          <a:lstStyle/>
          <a:p>
            <a:r>
              <a:rPr lang="nl-NL" dirty="0"/>
              <a:t>Kromkommer waste?</a:t>
            </a:r>
          </a:p>
        </p:txBody>
      </p:sp>
      <p:sp>
        <p:nvSpPr>
          <p:cNvPr id="9" name="Tekstvak 8">
            <a:extLst>
              <a:ext uri="{FF2B5EF4-FFF2-40B4-BE49-F238E27FC236}">
                <a16:creationId xmlns:a16="http://schemas.microsoft.com/office/drawing/2014/main" id="{D81F85D7-B7AB-7D4D-949F-C637C9002B15}"/>
              </a:ext>
            </a:extLst>
          </p:cNvPr>
          <p:cNvSpPr txBox="1"/>
          <p:nvPr/>
        </p:nvSpPr>
        <p:spPr>
          <a:xfrm>
            <a:off x="4711995" y="4316968"/>
            <a:ext cx="1843262" cy="369332"/>
          </a:xfrm>
          <a:prstGeom prst="rect">
            <a:avLst/>
          </a:prstGeom>
          <a:noFill/>
        </p:spPr>
        <p:txBody>
          <a:bodyPr wrap="none" rtlCol="0">
            <a:spAutoFit/>
          </a:bodyPr>
          <a:lstStyle/>
          <a:p>
            <a:r>
              <a:rPr lang="nl-NL" dirty="0"/>
              <a:t>Voedingswaarde?</a:t>
            </a:r>
          </a:p>
        </p:txBody>
      </p:sp>
      <p:sp>
        <p:nvSpPr>
          <p:cNvPr id="10" name="Tekstvak 9">
            <a:extLst>
              <a:ext uri="{FF2B5EF4-FFF2-40B4-BE49-F238E27FC236}">
                <a16:creationId xmlns:a16="http://schemas.microsoft.com/office/drawing/2014/main" id="{EDB61076-DA52-C44B-8270-096E6407B83F}"/>
              </a:ext>
            </a:extLst>
          </p:cNvPr>
          <p:cNvSpPr txBox="1"/>
          <p:nvPr/>
        </p:nvSpPr>
        <p:spPr>
          <a:xfrm>
            <a:off x="536780" y="1268818"/>
            <a:ext cx="3388300" cy="369332"/>
          </a:xfrm>
          <a:prstGeom prst="rect">
            <a:avLst/>
          </a:prstGeom>
          <a:noFill/>
        </p:spPr>
        <p:txBody>
          <a:bodyPr wrap="none" rtlCol="0">
            <a:spAutoFit/>
          </a:bodyPr>
          <a:lstStyle/>
          <a:p>
            <a:r>
              <a:rPr lang="nl-NL" dirty="0"/>
              <a:t>Uit Spanje of de Nederlandse kas?</a:t>
            </a:r>
          </a:p>
        </p:txBody>
      </p:sp>
      <p:sp>
        <p:nvSpPr>
          <p:cNvPr id="12" name="Tekstvak 11">
            <a:extLst>
              <a:ext uri="{FF2B5EF4-FFF2-40B4-BE49-F238E27FC236}">
                <a16:creationId xmlns:a16="http://schemas.microsoft.com/office/drawing/2014/main" id="{9B5765FC-A3FB-AA40-AB8D-040CC2CBCB98}"/>
              </a:ext>
            </a:extLst>
          </p:cNvPr>
          <p:cNvSpPr txBox="1"/>
          <p:nvPr/>
        </p:nvSpPr>
        <p:spPr>
          <a:xfrm>
            <a:off x="6480334" y="3693042"/>
            <a:ext cx="1887504" cy="369332"/>
          </a:xfrm>
          <a:prstGeom prst="rect">
            <a:avLst/>
          </a:prstGeom>
          <a:noFill/>
        </p:spPr>
        <p:txBody>
          <a:bodyPr wrap="none" rtlCol="0">
            <a:spAutoFit/>
          </a:bodyPr>
          <a:lstStyle/>
          <a:p>
            <a:r>
              <a:rPr lang="nl-NL" dirty="0"/>
              <a:t>In plastic verpakt?</a:t>
            </a:r>
          </a:p>
        </p:txBody>
      </p:sp>
    </p:spTree>
    <p:extLst>
      <p:ext uri="{BB962C8B-B14F-4D97-AF65-F5344CB8AC3E}">
        <p14:creationId xmlns:p14="http://schemas.microsoft.com/office/powerpoint/2010/main" val="8633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AA0AFE-C462-144C-A600-537BEFEF5CBC}"/>
              </a:ext>
            </a:extLst>
          </p:cNvPr>
          <p:cNvSpPr>
            <a:spLocks noGrp="1"/>
          </p:cNvSpPr>
          <p:nvPr>
            <p:ph type="title"/>
          </p:nvPr>
        </p:nvSpPr>
        <p:spPr/>
        <p:txBody>
          <a:bodyPr/>
          <a:lstStyle/>
          <a:p>
            <a:r>
              <a:rPr lang="nl-NL" dirty="0"/>
              <a:t>Food footprint</a:t>
            </a:r>
          </a:p>
        </p:txBody>
      </p:sp>
      <p:pic>
        <p:nvPicPr>
          <p:cNvPr id="5" name="Tijdelijke aanduiding voor inhoud 4">
            <a:extLst>
              <a:ext uri="{FF2B5EF4-FFF2-40B4-BE49-F238E27FC236}">
                <a16:creationId xmlns:a16="http://schemas.microsoft.com/office/drawing/2014/main" id="{32257EBE-8E70-1848-93FA-3BC4E85F3F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0097" y="1419262"/>
            <a:ext cx="7326579" cy="3152775"/>
          </a:xfrm>
        </p:spPr>
      </p:pic>
    </p:spTree>
    <p:extLst>
      <p:ext uri="{BB962C8B-B14F-4D97-AF65-F5344CB8AC3E}">
        <p14:creationId xmlns:p14="http://schemas.microsoft.com/office/powerpoint/2010/main" val="440515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hthoek 58">
            <a:extLst>
              <a:ext uri="{FF2B5EF4-FFF2-40B4-BE49-F238E27FC236}">
                <a16:creationId xmlns:a16="http://schemas.microsoft.com/office/drawing/2014/main" id="{B26DE8DB-3388-4148-B5F2-E14308870088}"/>
              </a:ext>
            </a:extLst>
          </p:cNvPr>
          <p:cNvSpPr/>
          <p:nvPr/>
        </p:nvSpPr>
        <p:spPr>
          <a:xfrm>
            <a:off x="-265814" y="-95693"/>
            <a:ext cx="9739423" cy="5358809"/>
          </a:xfrm>
          <a:prstGeom prst="rect">
            <a:avLst/>
          </a:prstGeom>
          <a:solidFill>
            <a:srgbClr val="09A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7" name="Tijdelijke aanduiding voor inhoud 56">
            <a:extLst>
              <a:ext uri="{FF2B5EF4-FFF2-40B4-BE49-F238E27FC236}">
                <a16:creationId xmlns:a16="http://schemas.microsoft.com/office/drawing/2014/main" id="{75D394F6-BE13-114C-BD8B-A622811E0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037" y="372252"/>
            <a:ext cx="6382777" cy="4391284"/>
          </a:xfrm>
        </p:spPr>
      </p:pic>
      <p:sp>
        <p:nvSpPr>
          <p:cNvPr id="58" name="Tekstvak 57">
            <a:extLst>
              <a:ext uri="{FF2B5EF4-FFF2-40B4-BE49-F238E27FC236}">
                <a16:creationId xmlns:a16="http://schemas.microsoft.com/office/drawing/2014/main" id="{4B1A0B07-A735-A545-B633-65027FA98C57}"/>
              </a:ext>
            </a:extLst>
          </p:cNvPr>
          <p:cNvSpPr txBox="1"/>
          <p:nvPr/>
        </p:nvSpPr>
        <p:spPr>
          <a:xfrm>
            <a:off x="99753" y="4774168"/>
            <a:ext cx="5110181" cy="369332"/>
          </a:xfrm>
          <a:prstGeom prst="rect">
            <a:avLst/>
          </a:prstGeom>
          <a:noFill/>
        </p:spPr>
        <p:txBody>
          <a:bodyPr wrap="none" rtlCol="0">
            <a:spAutoFit/>
          </a:bodyPr>
          <a:lstStyle/>
          <a:p>
            <a:r>
              <a:rPr lang="nl-NL" dirty="0" err="1">
                <a:solidFill>
                  <a:schemeClr val="bg1"/>
                </a:solidFill>
              </a:rPr>
              <a:t>Poore</a:t>
            </a:r>
            <a:r>
              <a:rPr lang="nl-NL" dirty="0">
                <a:solidFill>
                  <a:schemeClr val="bg1"/>
                </a:solidFill>
              </a:rPr>
              <a:t> </a:t>
            </a:r>
            <a:r>
              <a:rPr lang="nl-NL" dirty="0" err="1">
                <a:solidFill>
                  <a:schemeClr val="bg1"/>
                </a:solidFill>
              </a:rPr>
              <a:t>Science</a:t>
            </a:r>
            <a:r>
              <a:rPr lang="nl-NL" dirty="0">
                <a:solidFill>
                  <a:schemeClr val="bg1"/>
                </a:solidFill>
              </a:rPr>
              <a:t> 2019 / </a:t>
            </a:r>
            <a:r>
              <a:rPr lang="nl-NL" dirty="0" err="1">
                <a:solidFill>
                  <a:schemeClr val="bg1"/>
                </a:solidFill>
              </a:rPr>
              <a:t>nytimes.com</a:t>
            </a:r>
            <a:r>
              <a:rPr lang="nl-NL" dirty="0">
                <a:solidFill>
                  <a:schemeClr val="bg1"/>
                </a:solidFill>
              </a:rPr>
              <a:t> / </a:t>
            </a:r>
            <a:r>
              <a:rPr lang="nl-NL" dirty="0" err="1">
                <a:solidFill>
                  <a:schemeClr val="bg1"/>
                </a:solidFill>
              </a:rPr>
              <a:t>foodfootprint.nl</a:t>
            </a:r>
            <a:endParaRPr lang="nl-NL" dirty="0">
              <a:solidFill>
                <a:schemeClr val="bg1"/>
              </a:solidFill>
            </a:endParaRPr>
          </a:p>
        </p:txBody>
      </p:sp>
      <p:pic>
        <p:nvPicPr>
          <p:cNvPr id="64" name="Afbeelding 63">
            <a:extLst>
              <a:ext uri="{FF2B5EF4-FFF2-40B4-BE49-F238E27FC236}">
                <a16:creationId xmlns:a16="http://schemas.microsoft.com/office/drawing/2014/main" id="{3B6AAF6F-44F3-CA4F-9CAE-104B0476E4CC}"/>
              </a:ext>
            </a:extLst>
          </p:cNvPr>
          <p:cNvPicPr>
            <a:picLocks noChangeAspect="1"/>
          </p:cNvPicPr>
          <p:nvPr/>
        </p:nvPicPr>
        <p:blipFill rotWithShape="1">
          <a:blip r:embed="rId3"/>
          <a:srcRect l="5513" t="1971" r="3580" b="4680"/>
          <a:stretch/>
        </p:blipFill>
        <p:spPr>
          <a:xfrm>
            <a:off x="5764438" y="2392326"/>
            <a:ext cx="3317358" cy="2200940"/>
          </a:xfrm>
          <a:prstGeom prst="rect">
            <a:avLst/>
          </a:prstGeom>
          <a:ln>
            <a:solidFill>
              <a:schemeClr val="bg1"/>
            </a:solidFill>
          </a:ln>
        </p:spPr>
      </p:pic>
      <p:pic>
        <p:nvPicPr>
          <p:cNvPr id="61" name="Afbeelding 60">
            <a:extLst>
              <a:ext uri="{FF2B5EF4-FFF2-40B4-BE49-F238E27FC236}">
                <a16:creationId xmlns:a16="http://schemas.microsoft.com/office/drawing/2014/main" id="{90DE3D4D-262A-2E43-B629-F27063088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867" y="-60227"/>
            <a:ext cx="3789809" cy="5287875"/>
          </a:xfrm>
          <a:prstGeom prst="rect">
            <a:avLst/>
          </a:prstGeom>
        </p:spPr>
      </p:pic>
    </p:spTree>
    <p:extLst>
      <p:ext uri="{BB962C8B-B14F-4D97-AF65-F5344CB8AC3E}">
        <p14:creationId xmlns:p14="http://schemas.microsoft.com/office/powerpoint/2010/main" val="340806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4476C-0A3A-2B44-BDD8-06695708818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CCDED439-49E3-F24B-8793-F377ED9C3D67}"/>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4BBF9EB6-7A50-DF42-8FBA-35F6FC639E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6808"/>
            <a:ext cx="9144000" cy="3969884"/>
          </a:xfrm>
          <a:prstGeom prst="rect">
            <a:avLst/>
          </a:prstGeom>
        </p:spPr>
      </p:pic>
    </p:spTree>
    <p:extLst>
      <p:ext uri="{BB962C8B-B14F-4D97-AF65-F5344CB8AC3E}">
        <p14:creationId xmlns:p14="http://schemas.microsoft.com/office/powerpoint/2010/main" val="216207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0D01ABE2-E39D-6F4A-9BD2-3D62C08B28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9" b="1"/>
          <a:stretch/>
        </p:blipFill>
        <p:spPr>
          <a:xfrm>
            <a:off x="5466635" y="616682"/>
            <a:ext cx="3152775" cy="3126301"/>
          </a:xfrm>
        </p:spPr>
      </p:pic>
      <p:pic>
        <p:nvPicPr>
          <p:cNvPr id="4" name="Main graphic">
            <a:extLst>
              <a:ext uri="{FF2B5EF4-FFF2-40B4-BE49-F238E27FC236}">
                <a16:creationId xmlns:a16="http://schemas.microsoft.com/office/drawing/2014/main" id="{BBBF17F8-D2DE-7748-B67A-4F1C9583028D}"/>
              </a:ext>
            </a:extLst>
          </p:cNvPr>
          <p:cNvPicPr/>
          <p:nvPr/>
        </p:nvPicPr>
        <p:blipFill>
          <a:blip r:embed="rId3"/>
          <a:stretch/>
        </p:blipFill>
        <p:spPr>
          <a:xfrm>
            <a:off x="216131" y="606830"/>
            <a:ext cx="4997149" cy="4039986"/>
          </a:xfrm>
          <a:prstGeom prst="rect">
            <a:avLst/>
          </a:prstGeom>
          <a:ln>
            <a:noFill/>
          </a:ln>
        </p:spPr>
      </p:pic>
      <p:sp>
        <p:nvSpPr>
          <p:cNvPr id="5" name="Tekstvak 4">
            <a:extLst>
              <a:ext uri="{FF2B5EF4-FFF2-40B4-BE49-F238E27FC236}">
                <a16:creationId xmlns:a16="http://schemas.microsoft.com/office/drawing/2014/main" id="{004CD1F0-E424-BA46-81F0-A0608D9EB813}"/>
              </a:ext>
            </a:extLst>
          </p:cNvPr>
          <p:cNvSpPr txBox="1"/>
          <p:nvPr/>
        </p:nvSpPr>
        <p:spPr>
          <a:xfrm>
            <a:off x="99753" y="4774168"/>
            <a:ext cx="3759684" cy="276999"/>
          </a:xfrm>
          <a:prstGeom prst="rect">
            <a:avLst/>
          </a:prstGeom>
          <a:noFill/>
        </p:spPr>
        <p:txBody>
          <a:bodyPr wrap="none" rtlCol="0">
            <a:spAutoFit/>
          </a:bodyPr>
          <a:lstStyle/>
          <a:p>
            <a:r>
              <a:rPr lang="nl-NL" sz="1200" dirty="0" err="1"/>
              <a:t>Willett</a:t>
            </a:r>
            <a:r>
              <a:rPr lang="nl-NL" sz="1200" dirty="0"/>
              <a:t> et al. </a:t>
            </a:r>
            <a:r>
              <a:rPr lang="nl-NL" sz="1200" dirty="0" err="1"/>
              <a:t>the</a:t>
            </a:r>
            <a:r>
              <a:rPr lang="nl-NL" sz="1200" dirty="0"/>
              <a:t> EAT-LANCE </a:t>
            </a:r>
            <a:r>
              <a:rPr lang="nl-NL" sz="1200" dirty="0" err="1"/>
              <a:t>commission</a:t>
            </a:r>
            <a:r>
              <a:rPr lang="nl-NL" sz="1200" dirty="0"/>
              <a:t>, </a:t>
            </a:r>
            <a:r>
              <a:rPr lang="nl-NL" sz="1200" dirty="0" err="1"/>
              <a:t>the</a:t>
            </a:r>
            <a:r>
              <a:rPr lang="nl-NL" sz="1200" dirty="0"/>
              <a:t> Lancet 2019</a:t>
            </a:r>
          </a:p>
        </p:txBody>
      </p:sp>
      <p:sp>
        <p:nvSpPr>
          <p:cNvPr id="9" name="Tekstvak 8">
            <a:extLst>
              <a:ext uri="{FF2B5EF4-FFF2-40B4-BE49-F238E27FC236}">
                <a16:creationId xmlns:a16="http://schemas.microsoft.com/office/drawing/2014/main" id="{653FC2D3-7636-E849-926F-13F452A42B86}"/>
              </a:ext>
            </a:extLst>
          </p:cNvPr>
          <p:cNvSpPr txBox="1"/>
          <p:nvPr/>
        </p:nvSpPr>
        <p:spPr>
          <a:xfrm>
            <a:off x="7217383" y="861424"/>
            <a:ext cx="1233736" cy="338554"/>
          </a:xfrm>
          <a:prstGeom prst="rect">
            <a:avLst/>
          </a:prstGeom>
          <a:noFill/>
        </p:spPr>
        <p:txBody>
          <a:bodyPr wrap="none" rtlCol="0">
            <a:spAutoFit/>
          </a:bodyPr>
          <a:lstStyle/>
          <a:p>
            <a:r>
              <a:rPr lang="nl-NL" sz="1600" dirty="0"/>
              <a:t>(zetmeelrijk)</a:t>
            </a:r>
          </a:p>
        </p:txBody>
      </p:sp>
    </p:spTree>
    <p:extLst>
      <p:ext uri="{BB962C8B-B14F-4D97-AF65-F5344CB8AC3E}">
        <p14:creationId xmlns:p14="http://schemas.microsoft.com/office/powerpoint/2010/main" val="3752558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04CD1F0-E424-BA46-81F0-A0608D9EB813}"/>
              </a:ext>
            </a:extLst>
          </p:cNvPr>
          <p:cNvSpPr txBox="1"/>
          <p:nvPr/>
        </p:nvSpPr>
        <p:spPr>
          <a:xfrm>
            <a:off x="99753" y="4774168"/>
            <a:ext cx="3759684" cy="276999"/>
          </a:xfrm>
          <a:prstGeom prst="rect">
            <a:avLst/>
          </a:prstGeom>
          <a:noFill/>
        </p:spPr>
        <p:txBody>
          <a:bodyPr wrap="none" rtlCol="0">
            <a:spAutoFit/>
          </a:bodyPr>
          <a:lstStyle/>
          <a:p>
            <a:r>
              <a:rPr lang="nl-NL" sz="1200" dirty="0" err="1"/>
              <a:t>Willett</a:t>
            </a:r>
            <a:r>
              <a:rPr lang="nl-NL" sz="1200" dirty="0"/>
              <a:t> et al. </a:t>
            </a:r>
            <a:r>
              <a:rPr lang="nl-NL" sz="1200" dirty="0" err="1"/>
              <a:t>the</a:t>
            </a:r>
            <a:r>
              <a:rPr lang="nl-NL" sz="1200" dirty="0"/>
              <a:t> EAT-LANCE </a:t>
            </a:r>
            <a:r>
              <a:rPr lang="nl-NL" sz="1200" dirty="0" err="1"/>
              <a:t>commission</a:t>
            </a:r>
            <a:r>
              <a:rPr lang="nl-NL" sz="1200" dirty="0"/>
              <a:t>, </a:t>
            </a:r>
            <a:r>
              <a:rPr lang="nl-NL" sz="1200" dirty="0" err="1"/>
              <a:t>the</a:t>
            </a:r>
            <a:r>
              <a:rPr lang="nl-NL" sz="1200" dirty="0"/>
              <a:t> Lancet 2019</a:t>
            </a:r>
          </a:p>
        </p:txBody>
      </p:sp>
      <p:pic>
        <p:nvPicPr>
          <p:cNvPr id="7" name="Tijdelijke aanduiding voor inhoud 6">
            <a:extLst>
              <a:ext uri="{FF2B5EF4-FFF2-40B4-BE49-F238E27FC236}">
                <a16:creationId xmlns:a16="http://schemas.microsoft.com/office/drawing/2014/main" id="{ED17B1A9-54FA-9847-926C-FAFD48F25D0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457"/>
          <a:stretch/>
        </p:blipFill>
        <p:spPr>
          <a:xfrm>
            <a:off x="1967024" y="563902"/>
            <a:ext cx="5337544" cy="4088573"/>
          </a:xfrm>
        </p:spPr>
      </p:pic>
    </p:spTree>
    <p:extLst>
      <p:ext uri="{BB962C8B-B14F-4D97-AF65-F5344CB8AC3E}">
        <p14:creationId xmlns:p14="http://schemas.microsoft.com/office/powerpoint/2010/main" val="2974657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283A1D7-3901-F348-AFD4-A668419D7A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8787" y="1166736"/>
            <a:ext cx="4506426" cy="3501102"/>
          </a:xfrm>
        </p:spPr>
      </p:pic>
      <p:sp>
        <p:nvSpPr>
          <p:cNvPr id="6" name="Tekstvak 5">
            <a:extLst>
              <a:ext uri="{FF2B5EF4-FFF2-40B4-BE49-F238E27FC236}">
                <a16:creationId xmlns:a16="http://schemas.microsoft.com/office/drawing/2014/main" id="{3F1616F5-FDD3-8A4B-91BC-D6CFF1EB752E}"/>
              </a:ext>
            </a:extLst>
          </p:cNvPr>
          <p:cNvSpPr txBox="1"/>
          <p:nvPr/>
        </p:nvSpPr>
        <p:spPr>
          <a:xfrm>
            <a:off x="0" y="4774168"/>
            <a:ext cx="5179880" cy="276999"/>
          </a:xfrm>
          <a:prstGeom prst="rect">
            <a:avLst/>
          </a:prstGeom>
          <a:noFill/>
        </p:spPr>
        <p:txBody>
          <a:bodyPr wrap="none" rtlCol="0">
            <a:spAutoFit/>
          </a:bodyPr>
          <a:lstStyle/>
          <a:p>
            <a:r>
              <a:rPr lang="nl-NL" sz="1200" dirty="0" err="1"/>
              <a:t>https</a:t>
            </a:r>
            <a:r>
              <a:rPr lang="nl-NL" sz="1200" dirty="0"/>
              <a:t>://</a:t>
            </a:r>
            <a:r>
              <a:rPr lang="nl-NL" sz="1200" dirty="0" err="1"/>
              <a:t>www.nudge.nl</a:t>
            </a:r>
            <a:r>
              <a:rPr lang="nl-NL" sz="1200" dirty="0"/>
              <a:t>/blog/2015/04/15/wat-de-impact-van-minder-vlees-eten/</a:t>
            </a:r>
          </a:p>
        </p:txBody>
      </p:sp>
      <p:sp>
        <p:nvSpPr>
          <p:cNvPr id="2" name="Titel 1">
            <a:extLst>
              <a:ext uri="{FF2B5EF4-FFF2-40B4-BE49-F238E27FC236}">
                <a16:creationId xmlns:a16="http://schemas.microsoft.com/office/drawing/2014/main" id="{73365738-007E-8C4D-8D1A-16EA07D8B186}"/>
              </a:ext>
            </a:extLst>
          </p:cNvPr>
          <p:cNvSpPr>
            <a:spLocks noGrp="1"/>
          </p:cNvSpPr>
          <p:nvPr>
            <p:ph type="title"/>
          </p:nvPr>
        </p:nvSpPr>
        <p:spPr/>
        <p:txBody>
          <a:bodyPr/>
          <a:lstStyle/>
          <a:p>
            <a:r>
              <a:rPr lang="nl-NL" dirty="0"/>
              <a:t>De impact van minder vlees eten</a:t>
            </a:r>
          </a:p>
        </p:txBody>
      </p:sp>
    </p:spTree>
    <p:extLst>
      <p:ext uri="{BB962C8B-B14F-4D97-AF65-F5344CB8AC3E}">
        <p14:creationId xmlns:p14="http://schemas.microsoft.com/office/powerpoint/2010/main" val="288230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Tijdelijke aanduiding voor inhoud 8">
            <a:extLst>
              <a:ext uri="{FF2B5EF4-FFF2-40B4-BE49-F238E27FC236}">
                <a16:creationId xmlns:a16="http://schemas.microsoft.com/office/drawing/2014/main" id="{EBA6A51B-8C86-294E-A6AB-80C0507B86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45"/>
          <a:stretch/>
        </p:blipFill>
        <p:spPr>
          <a:xfrm>
            <a:off x="177896" y="159491"/>
            <a:ext cx="8788208" cy="5086463"/>
          </a:xfrm>
        </p:spPr>
      </p:pic>
    </p:spTree>
    <p:extLst>
      <p:ext uri="{BB962C8B-B14F-4D97-AF65-F5344CB8AC3E}">
        <p14:creationId xmlns:p14="http://schemas.microsoft.com/office/powerpoint/2010/main" val="382410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14585" t="17345" r="7145" b="24435"/>
          <a:stretch/>
        </p:blipFill>
        <p:spPr>
          <a:xfrm>
            <a:off x="847171" y="1116105"/>
            <a:ext cx="7637930" cy="2595283"/>
          </a:xfrm>
          <a:prstGeom prst="rect">
            <a:avLst/>
          </a:prstGeom>
        </p:spPr>
      </p:pic>
    </p:spTree>
    <p:extLst>
      <p:ext uri="{BB962C8B-B14F-4D97-AF65-F5344CB8AC3E}">
        <p14:creationId xmlns:p14="http://schemas.microsoft.com/office/powerpoint/2010/main" val="3458712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8F7133-3B88-A749-89FD-1B286ED6D6A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58C2D55-68A4-7248-BBFB-E9C718986676}"/>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EC247324-26BB-C545-94C2-BB8154C7D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 y="6350"/>
            <a:ext cx="8902700" cy="5130800"/>
          </a:xfrm>
          <a:prstGeom prst="rect">
            <a:avLst/>
          </a:prstGeom>
        </p:spPr>
      </p:pic>
      <p:sp>
        <p:nvSpPr>
          <p:cNvPr id="9" name="Rechthoek 8">
            <a:extLst>
              <a:ext uri="{FF2B5EF4-FFF2-40B4-BE49-F238E27FC236}">
                <a16:creationId xmlns:a16="http://schemas.microsoft.com/office/drawing/2014/main" id="{80DA8BFA-7482-EB4F-A068-3B24A95BA9AB}"/>
              </a:ext>
            </a:extLst>
          </p:cNvPr>
          <p:cNvSpPr/>
          <p:nvPr/>
        </p:nvSpPr>
        <p:spPr>
          <a:xfrm>
            <a:off x="152549" y="3912781"/>
            <a:ext cx="6886206" cy="1807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8EF69F72-7CF6-9A40-B6E6-1DD8E180A133}"/>
              </a:ext>
            </a:extLst>
          </p:cNvPr>
          <p:cNvSpPr/>
          <p:nvPr/>
        </p:nvSpPr>
        <p:spPr>
          <a:xfrm>
            <a:off x="8590105" y="3677367"/>
            <a:ext cx="513908" cy="29117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0BC97168-C396-4043-B09A-A71619B78466}"/>
              </a:ext>
            </a:extLst>
          </p:cNvPr>
          <p:cNvSpPr/>
          <p:nvPr/>
        </p:nvSpPr>
        <p:spPr>
          <a:xfrm>
            <a:off x="1265274" y="4093534"/>
            <a:ext cx="7726177" cy="1807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66DDBC15-05D2-064D-8804-085A8F2EB9FC}"/>
              </a:ext>
            </a:extLst>
          </p:cNvPr>
          <p:cNvSpPr/>
          <p:nvPr/>
        </p:nvSpPr>
        <p:spPr>
          <a:xfrm>
            <a:off x="152549" y="4437316"/>
            <a:ext cx="2059023" cy="1807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2168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DA9C82-8E10-634E-8856-0E70B3DA17FC}"/>
              </a:ext>
            </a:extLst>
          </p:cNvPr>
          <p:cNvSpPr>
            <a:spLocks noGrp="1"/>
          </p:cNvSpPr>
          <p:nvPr>
            <p:ph type="title"/>
          </p:nvPr>
        </p:nvSpPr>
        <p:spPr/>
        <p:txBody>
          <a:bodyPr/>
          <a:lstStyle/>
          <a:p>
            <a:r>
              <a:rPr lang="nl-NL" dirty="0"/>
              <a:t>Conclusie</a:t>
            </a:r>
          </a:p>
        </p:txBody>
      </p:sp>
      <p:sp>
        <p:nvSpPr>
          <p:cNvPr id="4" name="Afgeronde rechthoek 3">
            <a:extLst>
              <a:ext uri="{FF2B5EF4-FFF2-40B4-BE49-F238E27FC236}">
                <a16:creationId xmlns:a16="http://schemas.microsoft.com/office/drawing/2014/main" id="{ACC67D6B-71BC-D04A-8DD7-071353A5E3A5}"/>
              </a:ext>
            </a:extLst>
          </p:cNvPr>
          <p:cNvSpPr/>
          <p:nvPr/>
        </p:nvSpPr>
        <p:spPr>
          <a:xfrm>
            <a:off x="234921" y="1525378"/>
            <a:ext cx="4124428" cy="1334780"/>
          </a:xfrm>
          <a:prstGeom prst="roundRect">
            <a:avLst/>
          </a:prstGeom>
          <a:solidFill>
            <a:srgbClr val="09A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Eet niet te veel, </a:t>
            </a:r>
          </a:p>
          <a:p>
            <a:pPr algn="ctr"/>
            <a:r>
              <a:rPr lang="nl-NL" dirty="0"/>
              <a:t>ga voedselverspilling tegen</a:t>
            </a:r>
          </a:p>
        </p:txBody>
      </p:sp>
      <p:sp>
        <p:nvSpPr>
          <p:cNvPr id="6" name="Afgeronde rechthoek 5">
            <a:extLst>
              <a:ext uri="{FF2B5EF4-FFF2-40B4-BE49-F238E27FC236}">
                <a16:creationId xmlns:a16="http://schemas.microsoft.com/office/drawing/2014/main" id="{EBD25058-B42E-E942-9A4C-965067FB0AC9}"/>
              </a:ext>
            </a:extLst>
          </p:cNvPr>
          <p:cNvSpPr/>
          <p:nvPr/>
        </p:nvSpPr>
        <p:spPr>
          <a:xfrm>
            <a:off x="4646428" y="2980065"/>
            <a:ext cx="4124428" cy="1334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Drink bewust</a:t>
            </a:r>
          </a:p>
        </p:txBody>
      </p:sp>
      <p:sp>
        <p:nvSpPr>
          <p:cNvPr id="7" name="Afgeronde rechthoek 6">
            <a:extLst>
              <a:ext uri="{FF2B5EF4-FFF2-40B4-BE49-F238E27FC236}">
                <a16:creationId xmlns:a16="http://schemas.microsoft.com/office/drawing/2014/main" id="{C534A98D-275F-004A-B238-5B28D7BF7FFB}"/>
              </a:ext>
            </a:extLst>
          </p:cNvPr>
          <p:cNvSpPr/>
          <p:nvPr/>
        </p:nvSpPr>
        <p:spPr>
          <a:xfrm>
            <a:off x="4649972" y="1492885"/>
            <a:ext cx="4124428" cy="1334780"/>
          </a:xfrm>
          <a:prstGeom prst="roundRect">
            <a:avLst/>
          </a:prstGeom>
          <a:solidFill>
            <a:srgbClr val="004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Eet overwegend plantaardig</a:t>
            </a:r>
          </a:p>
        </p:txBody>
      </p:sp>
      <p:sp>
        <p:nvSpPr>
          <p:cNvPr id="8" name="Afgeronde rechthoek 7">
            <a:extLst>
              <a:ext uri="{FF2B5EF4-FFF2-40B4-BE49-F238E27FC236}">
                <a16:creationId xmlns:a16="http://schemas.microsoft.com/office/drawing/2014/main" id="{E53D04F7-E729-A04E-85C4-230E54CB6899}"/>
              </a:ext>
            </a:extLst>
          </p:cNvPr>
          <p:cNvSpPr/>
          <p:nvPr/>
        </p:nvSpPr>
        <p:spPr>
          <a:xfrm>
            <a:off x="234921" y="3025494"/>
            <a:ext cx="4124428" cy="1334780"/>
          </a:xfrm>
          <a:prstGeom prst="roundRect">
            <a:avLst/>
          </a:prstGeom>
          <a:solidFill>
            <a:srgbClr val="FED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Eet lokaal, van het seizoen </a:t>
            </a:r>
          </a:p>
          <a:p>
            <a:pPr algn="ctr"/>
            <a:r>
              <a:rPr lang="nl-NL" dirty="0"/>
              <a:t>en vermijd ‘luchtvrachtvoedsel’ </a:t>
            </a:r>
          </a:p>
        </p:txBody>
      </p:sp>
    </p:spTree>
    <p:extLst>
      <p:ext uri="{BB962C8B-B14F-4D97-AF65-F5344CB8AC3E}">
        <p14:creationId xmlns:p14="http://schemas.microsoft.com/office/powerpoint/2010/main" val="2078286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8B78CC-A9A2-8348-AEE5-A85DC0A41500}"/>
              </a:ext>
            </a:extLst>
          </p:cNvPr>
          <p:cNvSpPr>
            <a:spLocks noGrp="1"/>
          </p:cNvSpPr>
          <p:nvPr>
            <p:ph type="title"/>
          </p:nvPr>
        </p:nvSpPr>
        <p:spPr>
          <a:xfrm>
            <a:off x="522000" y="1191190"/>
            <a:ext cx="8100000" cy="533400"/>
          </a:xfrm>
        </p:spPr>
        <p:txBody>
          <a:bodyPr/>
          <a:lstStyle/>
          <a:p>
            <a:r>
              <a:rPr lang="nl-NL" dirty="0"/>
              <a:t>Meer weten?</a:t>
            </a:r>
          </a:p>
        </p:txBody>
      </p:sp>
      <p:sp>
        <p:nvSpPr>
          <p:cNvPr id="3" name="Tijdelijke aanduiding voor inhoud 2">
            <a:extLst>
              <a:ext uri="{FF2B5EF4-FFF2-40B4-BE49-F238E27FC236}">
                <a16:creationId xmlns:a16="http://schemas.microsoft.com/office/drawing/2014/main" id="{BE999023-16FE-464A-ADF2-ABFCDFED73FB}"/>
              </a:ext>
            </a:extLst>
          </p:cNvPr>
          <p:cNvSpPr>
            <a:spLocks noGrp="1"/>
          </p:cNvSpPr>
          <p:nvPr>
            <p:ph idx="1"/>
          </p:nvPr>
        </p:nvSpPr>
        <p:spPr>
          <a:xfrm>
            <a:off x="522000" y="1724590"/>
            <a:ext cx="8100000" cy="2953420"/>
          </a:xfrm>
        </p:spPr>
        <p:txBody>
          <a:bodyPr/>
          <a:lstStyle/>
          <a:p>
            <a:pPr marL="0" indent="0">
              <a:buNone/>
            </a:pPr>
            <a:r>
              <a:rPr lang="nl-NL" sz="1400" dirty="0"/>
              <a:t>Wetenschap:	</a:t>
            </a:r>
            <a:r>
              <a:rPr lang="nl-NL" sz="1400" dirty="0" err="1"/>
              <a:t>www.lancetcountdown.org</a:t>
            </a:r>
            <a:endParaRPr lang="nl-NL" sz="1400" dirty="0"/>
          </a:p>
          <a:p>
            <a:pPr marL="0" indent="0">
              <a:buNone/>
            </a:pPr>
            <a:r>
              <a:rPr lang="nl-NL" sz="1400" dirty="0"/>
              <a:t>		</a:t>
            </a:r>
            <a:r>
              <a:rPr lang="nl-NL" sz="1400" dirty="0" err="1"/>
              <a:t>www.eatforum.org</a:t>
            </a:r>
            <a:r>
              <a:rPr lang="nl-NL" sz="1400" dirty="0"/>
              <a:t>/</a:t>
            </a:r>
            <a:r>
              <a:rPr lang="nl-NL" sz="1400" dirty="0" err="1"/>
              <a:t>eat</a:t>
            </a:r>
            <a:r>
              <a:rPr lang="nl-NL" sz="1400" dirty="0"/>
              <a:t>-lancet-</a:t>
            </a:r>
            <a:r>
              <a:rPr lang="nl-NL" sz="1400" dirty="0" err="1"/>
              <a:t>commission</a:t>
            </a:r>
            <a:r>
              <a:rPr lang="nl-NL" sz="1400" dirty="0"/>
              <a:t>/</a:t>
            </a:r>
          </a:p>
          <a:p>
            <a:pPr marL="0" indent="0">
              <a:buNone/>
            </a:pPr>
            <a:r>
              <a:rPr lang="nl-NL" sz="1400" dirty="0"/>
              <a:t>Websites: 		</a:t>
            </a:r>
            <a:r>
              <a:rPr lang="nl-NL" sz="1400" dirty="0" err="1"/>
              <a:t>www.natuurenmilieu.nl</a:t>
            </a:r>
            <a:r>
              <a:rPr lang="nl-NL" sz="1400" dirty="0"/>
              <a:t> 							</a:t>
            </a:r>
            <a:r>
              <a:rPr lang="nl-NL" sz="1400" dirty="0" err="1"/>
              <a:t>www.samentegenvoedselverspilling.nl</a:t>
            </a:r>
            <a:endParaRPr lang="nl-NL" sz="1400" dirty="0"/>
          </a:p>
          <a:p>
            <a:pPr marL="0" indent="0">
              <a:buNone/>
            </a:pPr>
            <a:r>
              <a:rPr lang="nl-NL" sz="1400" dirty="0"/>
              <a:t>		</a:t>
            </a:r>
            <a:r>
              <a:rPr lang="nl-NL" sz="1400" dirty="0" err="1"/>
              <a:t>www.goodfoodclub.nu</a:t>
            </a:r>
            <a:endParaRPr lang="nl-NL" sz="1400" dirty="0"/>
          </a:p>
          <a:p>
            <a:pPr marL="0" indent="0">
              <a:buNone/>
            </a:pPr>
            <a:r>
              <a:rPr lang="nl-NL" sz="1400" dirty="0"/>
              <a:t>		</a:t>
            </a:r>
            <a:r>
              <a:rPr lang="nl-NL" sz="1400" dirty="0" err="1"/>
              <a:t>www.foodfootprint.nl</a:t>
            </a:r>
            <a:endParaRPr lang="nl-NL" sz="1400" dirty="0"/>
          </a:p>
          <a:p>
            <a:pPr marL="0" indent="0">
              <a:buNone/>
            </a:pPr>
            <a:r>
              <a:rPr lang="nl-NL" sz="1400" dirty="0"/>
              <a:t>Boeken: 		Ooit aten we dieren – </a:t>
            </a:r>
            <a:r>
              <a:rPr lang="nl-NL" sz="1400" dirty="0" err="1"/>
              <a:t>Roanne</a:t>
            </a:r>
            <a:r>
              <a:rPr lang="nl-NL" sz="1400" dirty="0"/>
              <a:t> van Voorst</a:t>
            </a:r>
          </a:p>
          <a:p>
            <a:pPr marL="0" indent="0">
              <a:buNone/>
            </a:pPr>
            <a:r>
              <a:rPr lang="nl-NL" sz="1400" dirty="0"/>
              <a:t>Documentaires:	The Game </a:t>
            </a:r>
            <a:r>
              <a:rPr lang="nl-NL" sz="1400" dirty="0" err="1"/>
              <a:t>Changers</a:t>
            </a:r>
            <a:endParaRPr lang="nl-NL" sz="1400" dirty="0"/>
          </a:p>
          <a:p>
            <a:pPr marL="0" indent="0">
              <a:buNone/>
            </a:pPr>
            <a:r>
              <a:rPr lang="nl-NL" sz="1400" dirty="0"/>
              <a:t>Apps:		</a:t>
            </a:r>
            <a:r>
              <a:rPr lang="nl-NL" sz="1400" dirty="0" err="1"/>
              <a:t>Toogoodtogo</a:t>
            </a:r>
            <a:endParaRPr lang="nl-NL" sz="1400" dirty="0"/>
          </a:p>
        </p:txBody>
      </p:sp>
      <p:sp>
        <p:nvSpPr>
          <p:cNvPr id="5" name="Tekstvak 4">
            <a:extLst>
              <a:ext uri="{FF2B5EF4-FFF2-40B4-BE49-F238E27FC236}">
                <a16:creationId xmlns:a16="http://schemas.microsoft.com/office/drawing/2014/main" id="{D02E4108-8512-F84E-89FA-83050C8BB60E}"/>
              </a:ext>
            </a:extLst>
          </p:cNvPr>
          <p:cNvSpPr txBox="1"/>
          <p:nvPr/>
        </p:nvSpPr>
        <p:spPr>
          <a:xfrm>
            <a:off x="7015591" y="1936196"/>
            <a:ext cx="2071400" cy="400110"/>
          </a:xfrm>
          <a:prstGeom prst="rect">
            <a:avLst/>
          </a:prstGeom>
          <a:noFill/>
        </p:spPr>
        <p:txBody>
          <a:bodyPr wrap="none" rtlCol="0">
            <a:spAutoFit/>
          </a:bodyPr>
          <a:lstStyle/>
          <a:p>
            <a:pPr algn="r"/>
            <a:r>
              <a:rPr lang="nl-NL" sz="1000" dirty="0" err="1"/>
              <a:t>Raf</a:t>
            </a:r>
            <a:r>
              <a:rPr lang="nl-NL" sz="1000" dirty="0"/>
              <a:t> </a:t>
            </a:r>
            <a:r>
              <a:rPr lang="nl-NL" sz="1000" dirty="0" err="1"/>
              <a:t>Schoenmaekers</a:t>
            </a:r>
            <a:r>
              <a:rPr lang="nl-NL" sz="1000" dirty="0"/>
              <a:t> </a:t>
            </a:r>
          </a:p>
          <a:p>
            <a:pPr algn="r"/>
            <a:r>
              <a:rPr lang="nl-NL" sz="1000" dirty="0"/>
              <a:t>(</a:t>
            </a:r>
            <a:r>
              <a:rPr lang="nl-NL" sz="1000" dirty="0" err="1"/>
              <a:t>instagram.com</a:t>
            </a:r>
            <a:r>
              <a:rPr lang="nl-NL" sz="1000" dirty="0"/>
              <a:t>/</a:t>
            </a:r>
            <a:r>
              <a:rPr lang="nl-NL" sz="1000" dirty="0" err="1"/>
              <a:t>statisticallycartoon</a:t>
            </a:r>
            <a:r>
              <a:rPr lang="nl-NL" sz="1000" dirty="0"/>
              <a:t>)</a:t>
            </a:r>
          </a:p>
        </p:txBody>
      </p:sp>
      <p:pic>
        <p:nvPicPr>
          <p:cNvPr id="6" name="Afbeelding 5">
            <a:extLst>
              <a:ext uri="{FF2B5EF4-FFF2-40B4-BE49-F238E27FC236}">
                <a16:creationId xmlns:a16="http://schemas.microsoft.com/office/drawing/2014/main" id="{6092FEDF-AC1B-6442-852E-6398F7A204E0}"/>
              </a:ext>
            </a:extLst>
          </p:cNvPr>
          <p:cNvPicPr>
            <a:picLocks noChangeAspect="1"/>
          </p:cNvPicPr>
          <p:nvPr/>
        </p:nvPicPr>
        <p:blipFill rotWithShape="1">
          <a:blip r:embed="rId2"/>
          <a:srcRect b="31068"/>
          <a:stretch/>
        </p:blipFill>
        <p:spPr>
          <a:xfrm>
            <a:off x="0" y="293572"/>
            <a:ext cx="5624624" cy="707278"/>
          </a:xfrm>
          <a:prstGeom prst="rect">
            <a:avLst/>
          </a:prstGeom>
        </p:spPr>
      </p:pic>
      <p:pic>
        <p:nvPicPr>
          <p:cNvPr id="8" name="Afbeelding 7">
            <a:extLst>
              <a:ext uri="{FF2B5EF4-FFF2-40B4-BE49-F238E27FC236}">
                <a16:creationId xmlns:a16="http://schemas.microsoft.com/office/drawing/2014/main" id="{16CF1F26-8298-7C4D-B78C-2D72EE374648}"/>
              </a:ext>
            </a:extLst>
          </p:cNvPr>
          <p:cNvPicPr>
            <a:picLocks noChangeAspect="1"/>
          </p:cNvPicPr>
          <p:nvPr/>
        </p:nvPicPr>
        <p:blipFill rotWithShape="1">
          <a:blip r:embed="rId3">
            <a:extLst>
              <a:ext uri="{28A0092B-C50C-407E-A947-70E740481C1C}">
                <a14:useLocalDpi xmlns:a14="http://schemas.microsoft.com/office/drawing/2010/main" val="0"/>
              </a:ext>
            </a:extLst>
          </a:blip>
          <a:srcRect l="984"/>
          <a:stretch/>
        </p:blipFill>
        <p:spPr>
          <a:xfrm>
            <a:off x="5532569" y="118097"/>
            <a:ext cx="3554422" cy="1891455"/>
          </a:xfrm>
          <a:prstGeom prst="rect">
            <a:avLst/>
          </a:prstGeom>
        </p:spPr>
      </p:pic>
    </p:spTree>
    <p:extLst>
      <p:ext uri="{BB962C8B-B14F-4D97-AF65-F5344CB8AC3E}">
        <p14:creationId xmlns:p14="http://schemas.microsoft.com/office/powerpoint/2010/main" val="127185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oxeu.org/sites/default/files/image/FromMay2014/klenertaug17carto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05" y="0"/>
            <a:ext cx="9385063" cy="484033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133539" y="4887089"/>
            <a:ext cx="4356458" cy="236668"/>
          </a:xfrm>
          <a:prstGeom prst="rect">
            <a:avLst/>
          </a:prstGeom>
          <a:noFill/>
        </p:spPr>
        <p:txBody>
          <a:bodyPr wrap="square" rtlCol="0">
            <a:spAutoFit/>
          </a:bodyPr>
          <a:lstStyle/>
          <a:p>
            <a:r>
              <a:rPr lang="nl-NL" sz="938" dirty="0" err="1"/>
              <a:t>Raf</a:t>
            </a:r>
            <a:r>
              <a:rPr lang="nl-NL" sz="938" dirty="0"/>
              <a:t> </a:t>
            </a:r>
            <a:r>
              <a:rPr lang="nl-NL" sz="938" dirty="0" err="1"/>
              <a:t>Schoenmaekers</a:t>
            </a:r>
            <a:r>
              <a:rPr lang="nl-NL" sz="938" dirty="0"/>
              <a:t> (</a:t>
            </a:r>
            <a:r>
              <a:rPr lang="nl-NL" sz="938" dirty="0">
                <a:hlinkClick r:id="rId4"/>
              </a:rPr>
              <a:t>instagram.com/</a:t>
            </a:r>
            <a:r>
              <a:rPr lang="nl-NL" sz="938" dirty="0" err="1">
                <a:hlinkClick r:id="rId4"/>
              </a:rPr>
              <a:t>statisticallycartoon</a:t>
            </a:r>
            <a:r>
              <a:rPr lang="nl-NL" sz="938" dirty="0"/>
              <a:t>)</a:t>
            </a:r>
          </a:p>
        </p:txBody>
      </p:sp>
      <p:sp>
        <p:nvSpPr>
          <p:cNvPr id="5" name="Tekstvak 4"/>
          <p:cNvSpPr txBox="1"/>
          <p:nvPr/>
        </p:nvSpPr>
        <p:spPr>
          <a:xfrm>
            <a:off x="171449" y="2537564"/>
            <a:ext cx="950768" cy="507831"/>
          </a:xfrm>
          <a:prstGeom prst="rect">
            <a:avLst/>
          </a:prstGeom>
          <a:solidFill>
            <a:schemeClr val="bg1"/>
          </a:solidFill>
        </p:spPr>
        <p:txBody>
          <a:bodyPr wrap="square" rtlCol="0">
            <a:spAutoFit/>
          </a:bodyPr>
          <a:lstStyle/>
          <a:p>
            <a:pPr algn="ctr"/>
            <a:r>
              <a:rPr lang="nl-NL" sz="1350" b="1" dirty="0"/>
              <a:t>covid-19</a:t>
            </a:r>
          </a:p>
          <a:p>
            <a:pPr algn="ctr"/>
            <a:r>
              <a:rPr lang="nl-NL" sz="1350" b="1" dirty="0" err="1"/>
              <a:t>pandemic</a:t>
            </a:r>
            <a:endParaRPr lang="nl-NL" sz="1350" b="1" dirty="0"/>
          </a:p>
        </p:txBody>
      </p:sp>
    </p:spTree>
    <p:extLst>
      <p:ext uri="{BB962C8B-B14F-4D97-AF65-F5344CB8AC3E}">
        <p14:creationId xmlns:p14="http://schemas.microsoft.com/office/powerpoint/2010/main" val="366814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srcRect l="6730" t="11615" r="6868" b="6294"/>
          <a:stretch/>
        </p:blipFill>
        <p:spPr>
          <a:xfrm>
            <a:off x="80689" y="860611"/>
            <a:ext cx="8431306" cy="3659435"/>
          </a:xfrm>
          <a:prstGeom prst="rect">
            <a:avLst/>
          </a:prstGeom>
        </p:spPr>
      </p:pic>
      <p:sp>
        <p:nvSpPr>
          <p:cNvPr id="3" name="Afgeronde rechthoek 2">
            <a:extLst>
              <a:ext uri="{FF2B5EF4-FFF2-40B4-BE49-F238E27FC236}">
                <a16:creationId xmlns:a16="http://schemas.microsoft.com/office/drawing/2014/main" id="{94CD8D65-19D3-2D42-BC8D-69EB5C2F5C5C}"/>
              </a:ext>
            </a:extLst>
          </p:cNvPr>
          <p:cNvSpPr/>
          <p:nvPr/>
        </p:nvSpPr>
        <p:spPr>
          <a:xfrm>
            <a:off x="80689" y="4509413"/>
            <a:ext cx="8431306" cy="457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48960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r>
              <a:rPr lang="nl-NL" dirty="0"/>
              <a:t>N. Watts et al Lancet 2021 </a:t>
            </a:r>
          </a:p>
        </p:txBody>
      </p:sp>
      <p:pic>
        <p:nvPicPr>
          <p:cNvPr id="5" name="Afbeelding 4"/>
          <p:cNvPicPr>
            <a:picLocks noChangeAspect="1"/>
          </p:cNvPicPr>
          <p:nvPr/>
        </p:nvPicPr>
        <p:blipFill>
          <a:blip r:embed="rId3"/>
          <a:stretch>
            <a:fillRect/>
          </a:stretch>
        </p:blipFill>
        <p:spPr>
          <a:xfrm>
            <a:off x="333783" y="1373787"/>
            <a:ext cx="4055337" cy="2333207"/>
          </a:xfrm>
          <a:prstGeom prst="rect">
            <a:avLst/>
          </a:prstGeom>
        </p:spPr>
      </p:pic>
      <p:pic>
        <p:nvPicPr>
          <p:cNvPr id="6" name="Afbeelding 5"/>
          <p:cNvPicPr>
            <a:picLocks noChangeAspect="1"/>
          </p:cNvPicPr>
          <p:nvPr/>
        </p:nvPicPr>
        <p:blipFill>
          <a:blip r:embed="rId4"/>
          <a:stretch>
            <a:fillRect/>
          </a:stretch>
        </p:blipFill>
        <p:spPr>
          <a:xfrm>
            <a:off x="4685482" y="1373787"/>
            <a:ext cx="4259798" cy="2333207"/>
          </a:xfrm>
          <a:prstGeom prst="rect">
            <a:avLst/>
          </a:prstGeom>
        </p:spPr>
      </p:pic>
    </p:spTree>
    <p:extLst>
      <p:ext uri="{BB962C8B-B14F-4D97-AF65-F5344CB8AC3E}">
        <p14:creationId xmlns:p14="http://schemas.microsoft.com/office/powerpoint/2010/main" val="2008058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4FD81-F0E3-440F-B7B4-37434869A1E6}"/>
              </a:ext>
            </a:extLst>
          </p:cNvPr>
          <p:cNvSpPr>
            <a:spLocks noGrp="1"/>
          </p:cNvSpPr>
          <p:nvPr>
            <p:ph type="title"/>
          </p:nvPr>
        </p:nvSpPr>
        <p:spPr/>
        <p:txBody>
          <a:bodyPr/>
          <a:lstStyle/>
          <a:p>
            <a:r>
              <a:rPr lang="nl-NL" dirty="0"/>
              <a:t>Klimaatverandering en gezondheid</a:t>
            </a:r>
          </a:p>
        </p:txBody>
      </p:sp>
      <p:sp>
        <p:nvSpPr>
          <p:cNvPr id="3" name="Tijdelijke aanduiding voor inhoud 2">
            <a:extLst>
              <a:ext uri="{FF2B5EF4-FFF2-40B4-BE49-F238E27FC236}">
                <a16:creationId xmlns:a16="http://schemas.microsoft.com/office/drawing/2014/main" id="{12D160F0-CDA7-42C4-9086-FFFCE783D952}"/>
              </a:ext>
            </a:extLst>
          </p:cNvPr>
          <p:cNvSpPr>
            <a:spLocks noGrp="1"/>
          </p:cNvSpPr>
          <p:nvPr>
            <p:ph sz="half" idx="2"/>
          </p:nvPr>
        </p:nvSpPr>
        <p:spPr/>
        <p:txBody>
          <a:bodyPr/>
          <a:lstStyle/>
          <a:p>
            <a:pPr marL="0" indent="0">
              <a:buNone/>
            </a:pPr>
            <a:r>
              <a:rPr lang="nl-NL" b="1" dirty="0"/>
              <a:t>Klimaatverandering is de grootste uitdaging van de 21</a:t>
            </a:r>
            <a:r>
              <a:rPr lang="nl-NL" b="1" baseline="30000" dirty="0"/>
              <a:t>e</a:t>
            </a:r>
            <a:r>
              <a:rPr lang="nl-NL" b="1" dirty="0"/>
              <a:t> eeuw</a:t>
            </a:r>
          </a:p>
          <a:p>
            <a:pPr marL="0" indent="0">
              <a:buNone/>
            </a:pPr>
            <a:endParaRPr lang="nl-NL" sz="900" dirty="0"/>
          </a:p>
          <a:p>
            <a:pPr marL="0" indent="0">
              <a:buNone/>
            </a:pPr>
            <a:r>
              <a:rPr lang="nl-NL" b="1" dirty="0"/>
              <a:t>Bedreiging voor globale gezondheid</a:t>
            </a:r>
          </a:p>
          <a:p>
            <a:r>
              <a:rPr lang="nl-NL" sz="1500" dirty="0"/>
              <a:t> Ondermijnt vooruitgang laatste 50 jaar (public health)</a:t>
            </a:r>
          </a:p>
          <a:p>
            <a:r>
              <a:rPr lang="nl-NL" sz="1500" dirty="0"/>
              <a:t> 2012 raming: 12.6 miljoen doden (23%) door factoren die beïnvloed zijn door de klimaatverandering</a:t>
            </a:r>
          </a:p>
          <a:p>
            <a:pPr>
              <a:buFont typeface="Wingdings" panose="05000000000000000000" pitchFamily="2" charset="2"/>
              <a:buChar char="Ø"/>
            </a:pPr>
            <a:endParaRPr lang="nl-NL" sz="900" dirty="0"/>
          </a:p>
          <a:p>
            <a:pPr marL="0" indent="0">
              <a:buNone/>
            </a:pPr>
            <a:r>
              <a:rPr lang="nl-NL" dirty="0"/>
              <a:t>Geen zichtbaar probleem</a:t>
            </a:r>
          </a:p>
          <a:p>
            <a:r>
              <a:rPr lang="nl-NL" sz="1500" dirty="0"/>
              <a:t> 80% van de impact zichtbaar in ontwikkelingslanden</a:t>
            </a:r>
          </a:p>
          <a:p>
            <a:r>
              <a:rPr lang="nl-NL" sz="1500" dirty="0"/>
              <a:t> Disproportionele impact op populaties die minst bijdragen aan probleem</a:t>
            </a:r>
          </a:p>
          <a:p>
            <a:endParaRPr lang="nl-NL" dirty="0"/>
          </a:p>
        </p:txBody>
      </p:sp>
      <p:sp>
        <p:nvSpPr>
          <p:cNvPr id="5" name="Tijdelijke aanduiding voor voettekst 2"/>
          <p:cNvSpPr>
            <a:spLocks noGrp="1"/>
          </p:cNvSpPr>
          <p:nvPr>
            <p:ph type="ftr" sz="quarter" idx="11"/>
          </p:nvPr>
        </p:nvSpPr>
        <p:spPr>
          <a:xfrm>
            <a:off x="533400" y="4786313"/>
            <a:ext cx="3086100" cy="273844"/>
          </a:xfrm>
        </p:spPr>
        <p:txBody>
          <a:bodyPr/>
          <a:lstStyle/>
          <a:p>
            <a:r>
              <a:rPr lang="nl-NL" dirty="0"/>
              <a:t>N. Watts et al Lancet 2019 / WHO</a:t>
            </a:r>
          </a:p>
        </p:txBody>
      </p:sp>
      <p:pic>
        <p:nvPicPr>
          <p:cNvPr id="8" name="Afbeelding 7"/>
          <p:cNvPicPr>
            <a:picLocks noChangeAspect="1"/>
          </p:cNvPicPr>
          <p:nvPr/>
        </p:nvPicPr>
        <p:blipFill>
          <a:blip r:embed="rId3"/>
          <a:stretch>
            <a:fillRect/>
          </a:stretch>
        </p:blipFill>
        <p:spPr>
          <a:xfrm>
            <a:off x="7122876" y="78549"/>
            <a:ext cx="1943929" cy="1136451"/>
          </a:xfrm>
          <a:prstGeom prst="rect">
            <a:avLst/>
          </a:prstGeom>
        </p:spPr>
      </p:pic>
    </p:spTree>
    <p:extLst>
      <p:ext uri="{BB962C8B-B14F-4D97-AF65-F5344CB8AC3E}">
        <p14:creationId xmlns:p14="http://schemas.microsoft.com/office/powerpoint/2010/main" val="1872819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3"/>
          <a:stretch>
            <a:fillRect/>
          </a:stretch>
        </p:blipFill>
        <p:spPr>
          <a:xfrm>
            <a:off x="7122876" y="78549"/>
            <a:ext cx="1943929" cy="1136451"/>
          </a:xfrm>
          <a:prstGeom prst="rect">
            <a:avLst/>
          </a:prstGeom>
        </p:spPr>
      </p:pic>
      <p:sp>
        <p:nvSpPr>
          <p:cNvPr id="2" name="Titel 1">
            <a:extLst>
              <a:ext uri="{FF2B5EF4-FFF2-40B4-BE49-F238E27FC236}">
                <a16:creationId xmlns:a16="http://schemas.microsoft.com/office/drawing/2014/main" id="{90B4FD81-F0E3-440F-B7B4-37434869A1E6}"/>
              </a:ext>
            </a:extLst>
          </p:cNvPr>
          <p:cNvSpPr>
            <a:spLocks noGrp="1"/>
          </p:cNvSpPr>
          <p:nvPr>
            <p:ph type="title"/>
          </p:nvPr>
        </p:nvSpPr>
        <p:spPr/>
        <p:txBody>
          <a:bodyPr/>
          <a:lstStyle/>
          <a:p>
            <a:r>
              <a:rPr lang="nl-NL" dirty="0"/>
              <a:t>Klimaatverandering en gezondheid</a:t>
            </a:r>
          </a:p>
        </p:txBody>
      </p:sp>
      <p:sp>
        <p:nvSpPr>
          <p:cNvPr id="3" name="Tijdelijke aanduiding voor inhoud 2">
            <a:extLst>
              <a:ext uri="{FF2B5EF4-FFF2-40B4-BE49-F238E27FC236}">
                <a16:creationId xmlns:a16="http://schemas.microsoft.com/office/drawing/2014/main" id="{12D160F0-CDA7-42C4-9086-FFFCE783D952}"/>
              </a:ext>
            </a:extLst>
          </p:cNvPr>
          <p:cNvSpPr>
            <a:spLocks noGrp="1"/>
          </p:cNvSpPr>
          <p:nvPr>
            <p:ph sz="half" idx="2"/>
          </p:nvPr>
        </p:nvSpPr>
        <p:spPr>
          <a:xfrm>
            <a:off x="537591" y="1685288"/>
            <a:ext cx="8058150" cy="2813481"/>
          </a:xfrm>
        </p:spPr>
        <p:txBody>
          <a:bodyPr/>
          <a:lstStyle/>
          <a:p>
            <a:pPr marL="0" indent="0">
              <a:buNone/>
            </a:pPr>
            <a:r>
              <a:rPr lang="nl-NL" dirty="0">
                <a:latin typeface="+mj-lt"/>
              </a:rPr>
              <a:t>Klimaatverandering en snel veranderende ecosystemen </a:t>
            </a:r>
          </a:p>
          <a:p>
            <a:pPr marL="0" indent="0">
              <a:buNone/>
            </a:pPr>
            <a:r>
              <a:rPr lang="nl-NL" dirty="0">
                <a:latin typeface="+mj-lt"/>
              </a:rPr>
              <a:t>→ stijgende temperatuur, extreem weer, verspreiding van infectieziekten</a:t>
            </a:r>
            <a:endParaRPr lang="nl-NL" dirty="0"/>
          </a:p>
          <a:p>
            <a:pPr marL="0" indent="0">
              <a:buNone/>
            </a:pPr>
            <a:r>
              <a:rPr lang="nl-NL" dirty="0"/>
              <a:t>→ </a:t>
            </a:r>
            <a:r>
              <a:rPr lang="nl-NL" dirty="0">
                <a:latin typeface="+mj-lt"/>
              </a:rPr>
              <a:t>basiscondities gezond leven: luchtkwaliteit, voedselproductie, drinkwater</a:t>
            </a:r>
            <a:endParaRPr lang="nl-NL" dirty="0"/>
          </a:p>
        </p:txBody>
      </p:sp>
      <p:sp>
        <p:nvSpPr>
          <p:cNvPr id="5" name="Tijdelijke aanduiding voor voettekst 2"/>
          <p:cNvSpPr>
            <a:spLocks noGrp="1"/>
          </p:cNvSpPr>
          <p:nvPr>
            <p:ph type="ftr" sz="quarter" idx="11"/>
          </p:nvPr>
        </p:nvSpPr>
        <p:spPr>
          <a:xfrm>
            <a:off x="533400" y="4786313"/>
            <a:ext cx="3086100" cy="273844"/>
          </a:xfrm>
        </p:spPr>
        <p:txBody>
          <a:bodyPr/>
          <a:lstStyle/>
          <a:p>
            <a:r>
              <a:rPr lang="nl-NL" dirty="0">
                <a:solidFill>
                  <a:schemeClr val="tx1"/>
                </a:solidFill>
              </a:rPr>
              <a:t>N. Watts et al Lancet 2019 / WHO</a:t>
            </a:r>
          </a:p>
        </p:txBody>
      </p:sp>
      <p:pic>
        <p:nvPicPr>
          <p:cNvPr id="3074" name="Picture 2" descr="Wonen in China en de actualiteit: luchtvervuiling « Judith in China"/>
          <p:cNvPicPr>
            <a:picLocks noChangeAspect="1" noChangeArrowheads="1"/>
          </p:cNvPicPr>
          <p:nvPr/>
        </p:nvPicPr>
        <p:blipFill rotWithShape="1">
          <a:blip r:embed="rId4">
            <a:extLst>
              <a:ext uri="{28A0092B-C50C-407E-A947-70E740481C1C}">
                <a14:useLocalDpi xmlns:a14="http://schemas.microsoft.com/office/drawing/2010/main" val="0"/>
              </a:ext>
            </a:extLst>
          </a:blip>
          <a:srcRect l="15096"/>
          <a:stretch/>
        </p:blipFill>
        <p:spPr bwMode="auto">
          <a:xfrm>
            <a:off x="629193" y="2930525"/>
            <a:ext cx="2620191" cy="15682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xtreme droogte teistert zuiden van China - De Standaard Mobi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058" y="2930525"/>
            <a:ext cx="2610683" cy="1568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en plantage op Sumatra, Indonesië, waar de teelt van oliepalmbomen de bodem heeft uitgeput. Foto Kemal Jufri, Milieudefensie Beeld kemal jufr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1167" y="2930525"/>
            <a:ext cx="2351509" cy="15687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a:off x="3461167" y="4797848"/>
            <a:ext cx="2783134" cy="236668"/>
          </a:xfrm>
          <a:prstGeom prst="rect">
            <a:avLst/>
          </a:prstGeom>
          <a:noFill/>
        </p:spPr>
        <p:txBody>
          <a:bodyPr wrap="none" rtlCol="0">
            <a:spAutoFit/>
          </a:bodyPr>
          <a:lstStyle/>
          <a:p>
            <a:r>
              <a:rPr lang="nl-NL" sz="938" dirty="0"/>
              <a:t>Foto’s v.l.n.r.: judithinchina.com, </a:t>
            </a:r>
            <a:r>
              <a:rPr lang="nl-NL" sz="938" dirty="0" err="1"/>
              <a:t>Kemal</a:t>
            </a:r>
            <a:r>
              <a:rPr lang="nl-NL" sz="938" dirty="0"/>
              <a:t> </a:t>
            </a:r>
            <a:r>
              <a:rPr lang="nl-NL" sz="938" dirty="0" err="1"/>
              <a:t>Jufri</a:t>
            </a:r>
            <a:r>
              <a:rPr lang="nl-NL" sz="938" dirty="0"/>
              <a:t>, Reuters</a:t>
            </a:r>
          </a:p>
        </p:txBody>
      </p:sp>
    </p:spTree>
    <p:extLst>
      <p:ext uri="{BB962C8B-B14F-4D97-AF65-F5344CB8AC3E}">
        <p14:creationId xmlns:p14="http://schemas.microsoft.com/office/powerpoint/2010/main" val="304459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3F39FE0D-26CE-3549-A040-C4553A66F6B5}"/>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0089" b="20089"/>
          <a:stretch>
            <a:fillRect/>
          </a:stretch>
        </p:blipFill>
        <p:spPr>
          <a:xfrm>
            <a:off x="1" y="672800"/>
            <a:ext cx="2921268" cy="1643213"/>
          </a:xfrm>
        </p:spPr>
      </p:pic>
      <p:pic>
        <p:nvPicPr>
          <p:cNvPr id="6" name="Afbeelding 5">
            <a:extLst>
              <a:ext uri="{FF2B5EF4-FFF2-40B4-BE49-F238E27FC236}">
                <a16:creationId xmlns:a16="http://schemas.microsoft.com/office/drawing/2014/main" id="{17B09BB0-A75E-0548-B00D-E0C2ED8A5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268" y="645855"/>
            <a:ext cx="2526857" cy="2110056"/>
          </a:xfrm>
          <a:prstGeom prst="rect">
            <a:avLst/>
          </a:prstGeom>
        </p:spPr>
      </p:pic>
      <p:pic>
        <p:nvPicPr>
          <p:cNvPr id="9" name="Afbeelding 8">
            <a:extLst>
              <a:ext uri="{FF2B5EF4-FFF2-40B4-BE49-F238E27FC236}">
                <a16:creationId xmlns:a16="http://schemas.microsoft.com/office/drawing/2014/main" id="{DE7BB33E-9985-4046-8FFB-3AF25225CA67}"/>
              </a:ext>
            </a:extLst>
          </p:cNvPr>
          <p:cNvPicPr>
            <a:picLocks noChangeAspect="1"/>
          </p:cNvPicPr>
          <p:nvPr/>
        </p:nvPicPr>
        <p:blipFill rotWithShape="1">
          <a:blip r:embed="rId4">
            <a:extLst>
              <a:ext uri="{28A0092B-C50C-407E-A947-70E740481C1C}">
                <a14:useLocalDpi xmlns:a14="http://schemas.microsoft.com/office/drawing/2010/main" val="0"/>
              </a:ext>
            </a:extLst>
          </a:blip>
          <a:srcRect b="25103"/>
          <a:stretch/>
        </p:blipFill>
        <p:spPr>
          <a:xfrm>
            <a:off x="138224" y="2878079"/>
            <a:ext cx="2358902" cy="1272363"/>
          </a:xfrm>
          <a:prstGeom prst="rect">
            <a:avLst/>
          </a:prstGeom>
        </p:spPr>
      </p:pic>
      <p:pic>
        <p:nvPicPr>
          <p:cNvPr id="11" name="Afbeelding 10">
            <a:extLst>
              <a:ext uri="{FF2B5EF4-FFF2-40B4-BE49-F238E27FC236}">
                <a16:creationId xmlns:a16="http://schemas.microsoft.com/office/drawing/2014/main" id="{72814097-D700-C448-A613-B762C0749F30}"/>
              </a:ext>
            </a:extLst>
          </p:cNvPr>
          <p:cNvPicPr>
            <a:picLocks noChangeAspect="1"/>
          </p:cNvPicPr>
          <p:nvPr/>
        </p:nvPicPr>
        <p:blipFill rotWithShape="1">
          <a:blip r:embed="rId5">
            <a:extLst>
              <a:ext uri="{28A0092B-C50C-407E-A947-70E740481C1C}">
                <a14:useLocalDpi xmlns:a14="http://schemas.microsoft.com/office/drawing/2010/main" val="0"/>
              </a:ext>
            </a:extLst>
          </a:blip>
          <a:srcRect b="26279"/>
          <a:stretch/>
        </p:blipFill>
        <p:spPr>
          <a:xfrm>
            <a:off x="2497126" y="2895699"/>
            <a:ext cx="3032915" cy="1895918"/>
          </a:xfrm>
          <a:prstGeom prst="rect">
            <a:avLst/>
          </a:prstGeom>
        </p:spPr>
      </p:pic>
      <p:sp>
        <p:nvSpPr>
          <p:cNvPr id="12" name="Tekstvak 11">
            <a:extLst>
              <a:ext uri="{FF2B5EF4-FFF2-40B4-BE49-F238E27FC236}">
                <a16:creationId xmlns:a16="http://schemas.microsoft.com/office/drawing/2014/main" id="{DD40BD09-CB2D-0348-AB73-A5948274DA57}"/>
              </a:ext>
            </a:extLst>
          </p:cNvPr>
          <p:cNvSpPr txBox="1"/>
          <p:nvPr/>
        </p:nvSpPr>
        <p:spPr>
          <a:xfrm>
            <a:off x="0" y="4791617"/>
            <a:ext cx="3681649" cy="369332"/>
          </a:xfrm>
          <a:prstGeom prst="rect">
            <a:avLst/>
          </a:prstGeom>
          <a:solidFill>
            <a:schemeClr val="bg1"/>
          </a:solidFill>
        </p:spPr>
        <p:txBody>
          <a:bodyPr wrap="none" rtlCol="0">
            <a:spAutoFit/>
          </a:bodyPr>
          <a:lstStyle/>
          <a:p>
            <a:r>
              <a:rPr lang="nl-NL" dirty="0"/>
              <a:t>CGIAR, CCFAS, Porter 2014, FAO 2013</a:t>
            </a:r>
          </a:p>
        </p:txBody>
      </p:sp>
      <p:pic>
        <p:nvPicPr>
          <p:cNvPr id="14" name="Afbeelding 13">
            <a:extLst>
              <a:ext uri="{FF2B5EF4-FFF2-40B4-BE49-F238E27FC236}">
                <a16:creationId xmlns:a16="http://schemas.microsoft.com/office/drawing/2014/main" id="{EC1EF67A-39D2-E641-A1DF-28E49F307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0244" y="928361"/>
            <a:ext cx="3503755" cy="3222081"/>
          </a:xfrm>
          <a:prstGeom prst="rect">
            <a:avLst/>
          </a:prstGeom>
        </p:spPr>
      </p:pic>
      <p:pic>
        <p:nvPicPr>
          <p:cNvPr id="17" name="Afbeelding 16">
            <a:extLst>
              <a:ext uri="{FF2B5EF4-FFF2-40B4-BE49-F238E27FC236}">
                <a16:creationId xmlns:a16="http://schemas.microsoft.com/office/drawing/2014/main" id="{ADD9CC27-DC70-B444-A69B-B7B011442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275" y="210212"/>
            <a:ext cx="3051544" cy="278998"/>
          </a:xfrm>
          <a:prstGeom prst="rect">
            <a:avLst/>
          </a:prstGeom>
        </p:spPr>
      </p:pic>
      <p:cxnSp>
        <p:nvCxnSpPr>
          <p:cNvPr id="19" name="Rechte verbindingslijn 18">
            <a:extLst>
              <a:ext uri="{FF2B5EF4-FFF2-40B4-BE49-F238E27FC236}">
                <a16:creationId xmlns:a16="http://schemas.microsoft.com/office/drawing/2014/main" id="{BEDC6693-8FE3-A74B-97A4-4FCE4CECC37E}"/>
              </a:ext>
            </a:extLst>
          </p:cNvPr>
          <p:cNvCxnSpPr/>
          <p:nvPr/>
        </p:nvCxnSpPr>
        <p:spPr>
          <a:xfrm>
            <a:off x="5636371" y="0"/>
            <a:ext cx="0" cy="516094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52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73E49808-8E1E-4242-A64D-4DDA65827027}"/>
              </a:ext>
            </a:extLst>
          </p:cNvPr>
          <p:cNvSpPr/>
          <p:nvPr/>
        </p:nvSpPr>
        <p:spPr>
          <a:xfrm>
            <a:off x="0" y="397392"/>
            <a:ext cx="8931349" cy="4746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Tijdelijke aanduiding voor inhoud 9">
            <a:extLst>
              <a:ext uri="{FF2B5EF4-FFF2-40B4-BE49-F238E27FC236}">
                <a16:creationId xmlns:a16="http://schemas.microsoft.com/office/drawing/2014/main" id="{649F7E02-07FD-E240-B73E-5A17B2507C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749" y="0"/>
            <a:ext cx="5071731" cy="5146316"/>
          </a:xfrm>
        </p:spPr>
      </p:pic>
      <p:sp>
        <p:nvSpPr>
          <p:cNvPr id="12" name="U-vormige pijl 11">
            <a:extLst>
              <a:ext uri="{FF2B5EF4-FFF2-40B4-BE49-F238E27FC236}">
                <a16:creationId xmlns:a16="http://schemas.microsoft.com/office/drawing/2014/main" id="{3B3A2993-6FB5-374A-A8A0-E22CA65B9195}"/>
              </a:ext>
            </a:extLst>
          </p:cNvPr>
          <p:cNvSpPr/>
          <p:nvPr/>
        </p:nvSpPr>
        <p:spPr>
          <a:xfrm rot="5400000" flipH="1">
            <a:off x="5746899" y="-419987"/>
            <a:ext cx="1531088" cy="4986672"/>
          </a:xfrm>
          <a:prstGeom prst="uturnArrow">
            <a:avLst>
              <a:gd name="adj1" fmla="val 17641"/>
              <a:gd name="adj2" fmla="val 25000"/>
              <a:gd name="adj3" fmla="val 67675"/>
              <a:gd name="adj4" fmla="val 43750"/>
              <a:gd name="adj5" fmla="val 62846"/>
            </a:avLst>
          </a:prstGeom>
          <a:noFill/>
          <a:ln>
            <a:solidFill>
              <a:srgbClr val="2AB6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3" name="U-vormige pijl 12">
            <a:extLst>
              <a:ext uri="{FF2B5EF4-FFF2-40B4-BE49-F238E27FC236}">
                <a16:creationId xmlns:a16="http://schemas.microsoft.com/office/drawing/2014/main" id="{15803420-B638-1140-AAC8-104B2362F137}"/>
              </a:ext>
            </a:extLst>
          </p:cNvPr>
          <p:cNvSpPr/>
          <p:nvPr/>
        </p:nvSpPr>
        <p:spPr>
          <a:xfrm rot="5400000" flipH="1">
            <a:off x="4196478" y="471214"/>
            <a:ext cx="4178595" cy="4533338"/>
          </a:xfrm>
          <a:prstGeom prst="uturnArrow">
            <a:avLst>
              <a:gd name="adj1" fmla="val 16038"/>
              <a:gd name="adj2" fmla="val 25000"/>
              <a:gd name="adj3" fmla="val 44019"/>
              <a:gd name="adj4" fmla="val 43750"/>
              <a:gd name="adj5" fmla="val 60102"/>
            </a:avLst>
          </a:prstGeom>
          <a:noFill/>
          <a:ln>
            <a:solidFill>
              <a:srgbClr val="AD70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14" name="Afgeronde rechthoek 13">
            <a:extLst>
              <a:ext uri="{FF2B5EF4-FFF2-40B4-BE49-F238E27FC236}">
                <a16:creationId xmlns:a16="http://schemas.microsoft.com/office/drawing/2014/main" id="{222885F2-2DB6-8346-92EC-3524A0016A3B}"/>
              </a:ext>
            </a:extLst>
          </p:cNvPr>
          <p:cNvSpPr/>
          <p:nvPr/>
        </p:nvSpPr>
        <p:spPr>
          <a:xfrm>
            <a:off x="2445488" y="715705"/>
            <a:ext cx="1656000" cy="216000"/>
          </a:xfrm>
          <a:prstGeom prst="roundRect">
            <a:avLst/>
          </a:prstGeom>
          <a:noFill/>
          <a:ln w="57150">
            <a:solidFill>
              <a:srgbClr val="FED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28795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0F2EE7B-D25B-BE4C-BAA9-A6595DCA80AD}"/>
              </a:ext>
            </a:extLst>
          </p:cNvPr>
          <p:cNvSpPr>
            <a:spLocks noGrp="1"/>
          </p:cNvSpPr>
          <p:nvPr>
            <p:ph type="title"/>
          </p:nvPr>
        </p:nvSpPr>
        <p:spPr/>
        <p:txBody>
          <a:bodyPr/>
          <a:lstStyle/>
          <a:p>
            <a:r>
              <a:rPr lang="nl-NL" dirty="0"/>
              <a:t>1/3 van voedselketen bereikt de winkel niet (8% van totale uitstoot)</a:t>
            </a:r>
          </a:p>
        </p:txBody>
      </p:sp>
      <p:graphicFrame>
        <p:nvGraphicFramePr>
          <p:cNvPr id="12" name="Tijdelijke aanduiding voor inhoud 11">
            <a:extLst>
              <a:ext uri="{FF2B5EF4-FFF2-40B4-BE49-F238E27FC236}">
                <a16:creationId xmlns:a16="http://schemas.microsoft.com/office/drawing/2014/main" id="{5FBD2158-1F24-4441-9052-AB2E87D4B0B3}"/>
              </a:ext>
            </a:extLst>
          </p:cNvPr>
          <p:cNvGraphicFramePr>
            <a:graphicFrameLocks noGrp="1"/>
          </p:cNvGraphicFramePr>
          <p:nvPr>
            <p:ph idx="1"/>
            <p:extLst>
              <p:ext uri="{D42A27DB-BD31-4B8C-83A1-F6EECF244321}">
                <p14:modId xmlns:p14="http://schemas.microsoft.com/office/powerpoint/2010/main" val="3537594514"/>
              </p:ext>
            </p:extLst>
          </p:nvPr>
        </p:nvGraphicFramePr>
        <p:xfrm>
          <a:off x="522288" y="1525588"/>
          <a:ext cx="8099425" cy="315277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vak 12">
            <a:extLst>
              <a:ext uri="{FF2B5EF4-FFF2-40B4-BE49-F238E27FC236}">
                <a16:creationId xmlns:a16="http://schemas.microsoft.com/office/drawing/2014/main" id="{DA3EEDEB-4A5B-AD41-8D4A-74AA43CADC98}"/>
              </a:ext>
            </a:extLst>
          </p:cNvPr>
          <p:cNvSpPr txBox="1"/>
          <p:nvPr/>
        </p:nvSpPr>
        <p:spPr>
          <a:xfrm>
            <a:off x="99753" y="4774168"/>
            <a:ext cx="4820487" cy="276999"/>
          </a:xfrm>
          <a:prstGeom prst="rect">
            <a:avLst/>
          </a:prstGeom>
          <a:noFill/>
        </p:spPr>
        <p:txBody>
          <a:bodyPr wrap="none" rtlCol="0">
            <a:spAutoFit/>
          </a:bodyPr>
          <a:lstStyle/>
          <a:p>
            <a:r>
              <a:rPr lang="nl-NL" sz="1200" dirty="0"/>
              <a:t>O.A Damian </a:t>
            </a:r>
            <a:r>
              <a:rPr lang="nl-NL" sz="1200" dirty="0" err="1"/>
              <a:t>Carrington</a:t>
            </a:r>
            <a:r>
              <a:rPr lang="nl-NL" sz="1200" dirty="0"/>
              <a:t> The </a:t>
            </a:r>
            <a:r>
              <a:rPr lang="nl-NL" sz="1200" dirty="0" err="1"/>
              <a:t>Guardian</a:t>
            </a:r>
            <a:r>
              <a:rPr lang="nl-NL" sz="1200" dirty="0"/>
              <a:t> 2020, boek </a:t>
            </a:r>
            <a:r>
              <a:rPr lang="nl-NL" sz="1200" dirty="0" err="1"/>
              <a:t>Drawdown</a:t>
            </a:r>
            <a:r>
              <a:rPr lang="nl-NL" sz="1200" dirty="0"/>
              <a:t> Paul </a:t>
            </a:r>
            <a:r>
              <a:rPr lang="nl-NL" sz="1200" dirty="0" err="1"/>
              <a:t>Hawkin</a:t>
            </a:r>
            <a:endParaRPr lang="nl-NL" sz="1200" dirty="0"/>
          </a:p>
        </p:txBody>
      </p:sp>
      <p:sp>
        <p:nvSpPr>
          <p:cNvPr id="14" name="Tekstvak 13">
            <a:extLst>
              <a:ext uri="{FF2B5EF4-FFF2-40B4-BE49-F238E27FC236}">
                <a16:creationId xmlns:a16="http://schemas.microsoft.com/office/drawing/2014/main" id="{59156FCF-7C70-3C4B-A87E-516EAC15D591}"/>
              </a:ext>
            </a:extLst>
          </p:cNvPr>
          <p:cNvSpPr txBox="1"/>
          <p:nvPr/>
        </p:nvSpPr>
        <p:spPr>
          <a:xfrm>
            <a:off x="425303" y="1616148"/>
            <a:ext cx="9367283" cy="646331"/>
          </a:xfrm>
          <a:prstGeom prst="rect">
            <a:avLst/>
          </a:prstGeom>
          <a:noFill/>
        </p:spPr>
        <p:txBody>
          <a:bodyPr wrap="square" rtlCol="0">
            <a:spAutoFit/>
          </a:bodyPr>
          <a:lstStyle/>
          <a:p>
            <a:r>
              <a:rPr lang="nl-NL" dirty="0"/>
              <a:t>Bij wie? 	Producenten: boeren, telers, fabrieken, productverpakkers en tussenhandelaren</a:t>
            </a:r>
          </a:p>
          <a:p>
            <a:r>
              <a:rPr lang="nl-NL" dirty="0"/>
              <a:t>Waarom? Oogstverliezen, overschotten, afwijkend maat of uiterlijk (te hoge kwaliteitseisen)</a:t>
            </a:r>
          </a:p>
        </p:txBody>
      </p:sp>
    </p:spTree>
    <p:extLst>
      <p:ext uri="{BB962C8B-B14F-4D97-AF65-F5344CB8AC3E}">
        <p14:creationId xmlns:p14="http://schemas.microsoft.com/office/powerpoint/2010/main" val="630788603"/>
      </p:ext>
    </p:extLst>
  </p:cSld>
  <p:clrMapOvr>
    <a:masterClrMapping/>
  </p:clrMapOvr>
</p:sld>
</file>

<file path=ppt/theme/theme1.xml><?xml version="1.0" encoding="utf-8"?>
<a:theme xmlns:a="http://schemas.openxmlformats.org/drawingml/2006/main" name="Default Theme">
  <a:themeElements>
    <a:clrScheme name="Radboudumc">
      <a:dk1>
        <a:srgbClr val="000000"/>
      </a:dk1>
      <a:lt1>
        <a:sysClr val="window" lastClr="FFFFFF"/>
      </a:lt1>
      <a:dk2>
        <a:srgbClr val="00AFDC"/>
      </a:dk2>
      <a:lt2>
        <a:srgbClr val="FFFFFF"/>
      </a:lt2>
      <a:accent1>
        <a:srgbClr val="006991"/>
      </a:accent1>
      <a:accent2>
        <a:srgbClr val="7FB4C8"/>
      </a:accent2>
      <a:accent3>
        <a:srgbClr val="00AFDC"/>
      </a:accent3>
      <a:accent4>
        <a:srgbClr val="7FD7ED"/>
      </a:accent4>
      <a:accent5>
        <a:srgbClr val="CCCCCC"/>
      </a:accent5>
      <a:accent6>
        <a:srgbClr val="E6E6E6"/>
      </a:accent6>
      <a:hlink>
        <a:srgbClr val="000000"/>
      </a:hlink>
      <a:folHlink>
        <a:srgbClr val="00AFD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fault Theme" id="{010D9F1C-6723-4403-8A0F-7B7B87DEFB83}" vid="{734C3750-47CD-4789-BCDB-5284B5D107A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2676</TotalTime>
  <Words>846</Words>
  <Application>Microsoft Office PowerPoint</Application>
  <PresentationFormat>Diavoorstelling (16:9)</PresentationFormat>
  <Paragraphs>84</Paragraphs>
  <Slides>23</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Helvetica Neue</vt:lpstr>
      <vt:lpstr>Wingdings</vt:lpstr>
      <vt:lpstr>Default Theme</vt:lpstr>
      <vt:lpstr>Voeding &amp; Klimaat</vt:lpstr>
      <vt:lpstr>PowerPoint-presentatie</vt:lpstr>
      <vt:lpstr>PowerPoint-presentatie</vt:lpstr>
      <vt:lpstr>PowerPoint-presentatie</vt:lpstr>
      <vt:lpstr>Klimaatverandering en gezondheid</vt:lpstr>
      <vt:lpstr>Klimaatverandering en gezondheid</vt:lpstr>
      <vt:lpstr>PowerPoint-presentatie</vt:lpstr>
      <vt:lpstr>PowerPoint-presentatie</vt:lpstr>
      <vt:lpstr>1/3 van voedselketen bereikt de winkel niet (8% van totale uitstoot)</vt:lpstr>
      <vt:lpstr>PowerPoint-presentatie</vt:lpstr>
      <vt:lpstr>PowerPoint-presentatie</vt:lpstr>
      <vt:lpstr>PowerPoint-presentatie</vt:lpstr>
      <vt:lpstr>Food footprint</vt:lpstr>
      <vt:lpstr>PowerPoint-presentatie</vt:lpstr>
      <vt:lpstr>PowerPoint-presentatie</vt:lpstr>
      <vt:lpstr>PowerPoint-presentatie</vt:lpstr>
      <vt:lpstr>PowerPoint-presentatie</vt:lpstr>
      <vt:lpstr>De impact van minder vlees eten</vt:lpstr>
      <vt:lpstr>PowerPoint-presentatie</vt:lpstr>
      <vt:lpstr>PowerPoint-presentatie</vt:lpstr>
      <vt:lpstr>Conclusie</vt:lpstr>
      <vt:lpstr>Meer weten?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Duijvestein, Marjolijn</dc:creator>
  <cp:lastModifiedBy>Judith de Bree (Stimular)</cp:lastModifiedBy>
  <cp:revision>8</cp:revision>
  <dcterms:created xsi:type="dcterms:W3CDTF">2022-02-05T19:11:41Z</dcterms:created>
  <dcterms:modified xsi:type="dcterms:W3CDTF">2022-02-09T13:02:43Z</dcterms:modified>
</cp:coreProperties>
</file>